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748" r:id="rId3"/>
    <p:sldMasterId id="2147483787" r:id="rId4"/>
  </p:sldMasterIdLst>
  <p:notesMasterIdLst>
    <p:notesMasterId r:id="rId15"/>
  </p:notesMasterIdLst>
  <p:handoutMasterIdLst>
    <p:handoutMasterId r:id="rId16"/>
  </p:handoutMasterIdLst>
  <p:sldIdLst>
    <p:sldId id="334" r:id="rId5"/>
    <p:sldId id="329" r:id="rId6"/>
    <p:sldId id="341" r:id="rId7"/>
    <p:sldId id="342" r:id="rId8"/>
    <p:sldId id="343" r:id="rId9"/>
    <p:sldId id="344" r:id="rId10"/>
    <p:sldId id="345" r:id="rId11"/>
    <p:sldId id="346" r:id="rId12"/>
    <p:sldId id="347" r:id="rId13"/>
    <p:sldId id="348" r:id="rId14"/>
  </p:sldIdLst>
  <p:sldSz cx="9144000" cy="6858000" type="screen4x3"/>
  <p:notesSz cx="6797675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Татьяна Владимировна Панова" initials="ТВП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09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731" autoAdjust="0"/>
    <p:restoredTop sz="90012" autoAdjust="0"/>
  </p:normalViewPr>
  <p:slideViewPr>
    <p:cSldViewPr>
      <p:cViewPr>
        <p:scale>
          <a:sx n="95" d="100"/>
          <a:sy n="95" d="100"/>
        </p:scale>
        <p:origin x="-2094" y="-5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633"/>
          </a:xfrm>
          <a:prstGeom prst="rect">
            <a:avLst/>
          </a:prstGeom>
        </p:spPr>
        <p:txBody>
          <a:bodyPr vert="horz" lIns="91125" tIns="45562" rIns="91125" bIns="4556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3633"/>
          </a:xfrm>
          <a:prstGeom prst="rect">
            <a:avLst/>
          </a:prstGeom>
        </p:spPr>
        <p:txBody>
          <a:bodyPr vert="horz" lIns="91125" tIns="45562" rIns="91125" bIns="45562" rtlCol="0"/>
          <a:lstStyle>
            <a:lvl1pPr algn="r">
              <a:defRPr sz="1200"/>
            </a:lvl1pPr>
          </a:lstStyle>
          <a:p>
            <a:fld id="{C91E8DD9-A431-47FE-8AD0-692973CA1183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7318"/>
            <a:ext cx="2945659" cy="493633"/>
          </a:xfrm>
          <a:prstGeom prst="rect">
            <a:avLst/>
          </a:prstGeom>
        </p:spPr>
        <p:txBody>
          <a:bodyPr vert="horz" lIns="91125" tIns="45562" rIns="91125" bIns="4556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4" y="9377318"/>
            <a:ext cx="2945659" cy="493633"/>
          </a:xfrm>
          <a:prstGeom prst="rect">
            <a:avLst/>
          </a:prstGeom>
        </p:spPr>
        <p:txBody>
          <a:bodyPr vert="horz" lIns="91125" tIns="45562" rIns="91125" bIns="45562" rtlCol="0" anchor="b"/>
          <a:lstStyle>
            <a:lvl1pPr algn="r">
              <a:defRPr sz="1200"/>
            </a:lvl1pPr>
          </a:lstStyle>
          <a:p>
            <a:fld id="{F94FBDC6-8DAF-4249-978E-F2DA40B2C4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7358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633"/>
          </a:xfrm>
          <a:prstGeom prst="rect">
            <a:avLst/>
          </a:prstGeom>
        </p:spPr>
        <p:txBody>
          <a:bodyPr vert="horz" lIns="91125" tIns="45562" rIns="91125" bIns="4556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3633"/>
          </a:xfrm>
          <a:prstGeom prst="rect">
            <a:avLst/>
          </a:prstGeom>
        </p:spPr>
        <p:txBody>
          <a:bodyPr vert="horz" lIns="91125" tIns="45562" rIns="91125" bIns="45562" rtlCol="0"/>
          <a:lstStyle>
            <a:lvl1pPr algn="r">
              <a:defRPr sz="1200"/>
            </a:lvl1pPr>
          </a:lstStyle>
          <a:p>
            <a:fld id="{E4A10357-BAD6-4B40-B00D-3EAE2328C7E9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0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25" tIns="45562" rIns="91125" bIns="45562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89516"/>
            <a:ext cx="5438140" cy="4442698"/>
          </a:xfrm>
          <a:prstGeom prst="rect">
            <a:avLst/>
          </a:prstGeom>
        </p:spPr>
        <p:txBody>
          <a:bodyPr vert="horz" lIns="91125" tIns="45562" rIns="91125" bIns="45562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7318"/>
            <a:ext cx="2945659" cy="493633"/>
          </a:xfrm>
          <a:prstGeom prst="rect">
            <a:avLst/>
          </a:prstGeom>
        </p:spPr>
        <p:txBody>
          <a:bodyPr vert="horz" lIns="91125" tIns="45562" rIns="91125" bIns="4556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7318"/>
            <a:ext cx="2945659" cy="493633"/>
          </a:xfrm>
          <a:prstGeom prst="rect">
            <a:avLst/>
          </a:prstGeom>
        </p:spPr>
        <p:txBody>
          <a:bodyPr vert="horz" lIns="91125" tIns="45562" rIns="91125" bIns="45562" rtlCol="0" anchor="b"/>
          <a:lstStyle>
            <a:lvl1pPr algn="r">
              <a:defRPr sz="1200"/>
            </a:lvl1pPr>
          </a:lstStyle>
          <a:p>
            <a:fld id="{7B37CC52-081F-4558-A81B-A2A665635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9502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 txBox="1">
            <a:spLocks noGrp="1" noChangeArrowheads="1"/>
          </p:cNvSpPr>
          <p:nvPr/>
        </p:nvSpPr>
        <p:spPr bwMode="auto">
          <a:xfrm>
            <a:off x="3854454" y="9389533"/>
            <a:ext cx="2949575" cy="494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568" tIns="44784" rIns="89568" bIns="44784" anchor="b"/>
          <a:lstStyle>
            <a:lvl1pPr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1A2079C-3567-4A93-99E0-FEB4CE5B6182}" type="slidenum">
              <a:rPr lang="ru-RU" altLang="ru-RU" sz="180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pPr algn="r" eaLnBrk="1" hangingPunct="1">
                <a:spcBef>
                  <a:spcPct val="0"/>
                </a:spcBef>
              </a:pPr>
              <a:t>2</a:t>
            </a:fld>
            <a:endParaRPr lang="ru-RU" altLang="ru-RU" sz="1800">
              <a:solidFill>
                <a:srgbClr val="000000"/>
              </a:solidFill>
              <a:latin typeface="Arial" charset="0"/>
              <a:ea typeface="MS PGothic" pitchFamily="34" charset="-128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9568" tIns="44784" rIns="89568" bIns="44784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643886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 txBox="1">
            <a:spLocks noGrp="1" noChangeArrowheads="1"/>
          </p:cNvSpPr>
          <p:nvPr/>
        </p:nvSpPr>
        <p:spPr bwMode="auto">
          <a:xfrm>
            <a:off x="3854454" y="9389533"/>
            <a:ext cx="2949575" cy="494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568" tIns="44784" rIns="89568" bIns="44784" anchor="b"/>
          <a:lstStyle>
            <a:lvl1pPr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1A2079C-3567-4A93-99E0-FEB4CE5B6182}" type="slidenum">
              <a:rPr lang="ru-RU" altLang="ru-RU" sz="180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pPr algn="r" eaLnBrk="1" hangingPunct="1">
                <a:spcBef>
                  <a:spcPct val="0"/>
                </a:spcBef>
              </a:pPr>
              <a:t>3</a:t>
            </a:fld>
            <a:endParaRPr lang="ru-RU" altLang="ru-RU" sz="1800">
              <a:solidFill>
                <a:srgbClr val="000000"/>
              </a:solidFill>
              <a:latin typeface="Arial" charset="0"/>
              <a:ea typeface="MS PGothic" pitchFamily="34" charset="-128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9568" tIns="44784" rIns="89568" bIns="44784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643886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 txBox="1">
            <a:spLocks noGrp="1" noChangeArrowheads="1"/>
          </p:cNvSpPr>
          <p:nvPr/>
        </p:nvSpPr>
        <p:spPr bwMode="auto">
          <a:xfrm>
            <a:off x="3854454" y="9389533"/>
            <a:ext cx="2949575" cy="494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568" tIns="44784" rIns="89568" bIns="44784" anchor="b"/>
          <a:lstStyle>
            <a:lvl1pPr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1A2079C-3567-4A93-99E0-FEB4CE5B6182}" type="slidenum">
              <a:rPr lang="ru-RU" altLang="ru-RU" sz="180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pPr algn="r" eaLnBrk="1" hangingPunct="1">
                <a:spcBef>
                  <a:spcPct val="0"/>
                </a:spcBef>
              </a:pPr>
              <a:t>4</a:t>
            </a:fld>
            <a:endParaRPr lang="ru-RU" altLang="ru-RU" sz="1800">
              <a:solidFill>
                <a:srgbClr val="000000"/>
              </a:solidFill>
              <a:latin typeface="Arial" charset="0"/>
              <a:ea typeface="MS PGothic" pitchFamily="34" charset="-128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9568" tIns="44784" rIns="89568" bIns="44784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6438866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 txBox="1">
            <a:spLocks noGrp="1" noChangeArrowheads="1"/>
          </p:cNvSpPr>
          <p:nvPr/>
        </p:nvSpPr>
        <p:spPr bwMode="auto">
          <a:xfrm>
            <a:off x="3854454" y="9389533"/>
            <a:ext cx="2949575" cy="494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568" tIns="44784" rIns="89568" bIns="44784" anchor="b"/>
          <a:lstStyle>
            <a:lvl1pPr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1A2079C-3567-4A93-99E0-FEB4CE5B6182}" type="slidenum">
              <a:rPr lang="ru-RU" altLang="ru-RU" sz="180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pPr algn="r" eaLnBrk="1" hangingPunct="1">
                <a:spcBef>
                  <a:spcPct val="0"/>
                </a:spcBef>
              </a:pPr>
              <a:t>5</a:t>
            </a:fld>
            <a:endParaRPr lang="ru-RU" altLang="ru-RU" sz="1800">
              <a:solidFill>
                <a:srgbClr val="000000"/>
              </a:solidFill>
              <a:latin typeface="Arial" charset="0"/>
              <a:ea typeface="MS PGothic" pitchFamily="34" charset="-128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9568" tIns="44784" rIns="89568" bIns="44784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6438866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 txBox="1">
            <a:spLocks noGrp="1" noChangeArrowheads="1"/>
          </p:cNvSpPr>
          <p:nvPr/>
        </p:nvSpPr>
        <p:spPr bwMode="auto">
          <a:xfrm>
            <a:off x="3854454" y="9389533"/>
            <a:ext cx="2949575" cy="494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568" tIns="44784" rIns="89568" bIns="44784" anchor="b"/>
          <a:lstStyle>
            <a:lvl1pPr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1A2079C-3567-4A93-99E0-FEB4CE5B6182}" type="slidenum">
              <a:rPr lang="ru-RU" altLang="ru-RU" sz="180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pPr algn="r" eaLnBrk="1" hangingPunct="1">
                <a:spcBef>
                  <a:spcPct val="0"/>
                </a:spcBef>
              </a:pPr>
              <a:t>6</a:t>
            </a:fld>
            <a:endParaRPr lang="ru-RU" altLang="ru-RU" sz="1800">
              <a:solidFill>
                <a:srgbClr val="000000"/>
              </a:solidFill>
              <a:latin typeface="Arial" charset="0"/>
              <a:ea typeface="MS PGothic" pitchFamily="34" charset="-128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9568" tIns="44784" rIns="89568" bIns="44784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643886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 txBox="1">
            <a:spLocks noGrp="1" noChangeArrowheads="1"/>
          </p:cNvSpPr>
          <p:nvPr/>
        </p:nvSpPr>
        <p:spPr bwMode="auto">
          <a:xfrm>
            <a:off x="3854454" y="9389533"/>
            <a:ext cx="2949575" cy="494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568" tIns="44784" rIns="89568" bIns="44784" anchor="b"/>
          <a:lstStyle>
            <a:lvl1pPr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1A2079C-3567-4A93-99E0-FEB4CE5B6182}" type="slidenum">
              <a:rPr lang="ru-RU" altLang="ru-RU" sz="180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pPr algn="r" eaLnBrk="1" hangingPunct="1">
                <a:spcBef>
                  <a:spcPct val="0"/>
                </a:spcBef>
              </a:pPr>
              <a:t>7</a:t>
            </a:fld>
            <a:endParaRPr lang="ru-RU" altLang="ru-RU" sz="1800">
              <a:solidFill>
                <a:srgbClr val="000000"/>
              </a:solidFill>
              <a:latin typeface="Arial" charset="0"/>
              <a:ea typeface="MS PGothic" pitchFamily="34" charset="-128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9568" tIns="44784" rIns="89568" bIns="44784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6438866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 txBox="1">
            <a:spLocks noGrp="1" noChangeArrowheads="1"/>
          </p:cNvSpPr>
          <p:nvPr/>
        </p:nvSpPr>
        <p:spPr bwMode="auto">
          <a:xfrm>
            <a:off x="3854454" y="9389533"/>
            <a:ext cx="2949575" cy="494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568" tIns="44784" rIns="89568" bIns="44784" anchor="b"/>
          <a:lstStyle>
            <a:lvl1pPr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1A2079C-3567-4A93-99E0-FEB4CE5B6182}" type="slidenum">
              <a:rPr lang="ru-RU" altLang="ru-RU" sz="180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pPr algn="r" eaLnBrk="1" hangingPunct="1">
                <a:spcBef>
                  <a:spcPct val="0"/>
                </a:spcBef>
              </a:pPr>
              <a:t>8</a:t>
            </a:fld>
            <a:endParaRPr lang="ru-RU" altLang="ru-RU" sz="1800">
              <a:solidFill>
                <a:srgbClr val="000000"/>
              </a:solidFill>
              <a:latin typeface="Arial" charset="0"/>
              <a:ea typeface="MS PGothic" pitchFamily="34" charset="-128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9568" tIns="44784" rIns="89568" bIns="44784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6438866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 txBox="1">
            <a:spLocks noGrp="1" noChangeArrowheads="1"/>
          </p:cNvSpPr>
          <p:nvPr/>
        </p:nvSpPr>
        <p:spPr bwMode="auto">
          <a:xfrm>
            <a:off x="3854454" y="9389533"/>
            <a:ext cx="2949575" cy="494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568" tIns="44784" rIns="89568" bIns="44784" anchor="b"/>
          <a:lstStyle>
            <a:lvl1pPr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080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1A2079C-3567-4A93-99E0-FEB4CE5B6182}" type="slidenum">
              <a:rPr lang="ru-RU" altLang="ru-RU" sz="180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pPr algn="r" eaLnBrk="1" hangingPunct="1">
                <a:spcBef>
                  <a:spcPct val="0"/>
                </a:spcBef>
              </a:pPr>
              <a:t>9</a:t>
            </a:fld>
            <a:endParaRPr lang="ru-RU" altLang="ru-RU" sz="1800">
              <a:solidFill>
                <a:srgbClr val="000000"/>
              </a:solidFill>
              <a:latin typeface="Arial" charset="0"/>
              <a:ea typeface="MS PGothic" pitchFamily="34" charset="-128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9568" tIns="44784" rIns="89568" bIns="44784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6438866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10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0943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1912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426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640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964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2949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4973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4751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1498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07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326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676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248165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776817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5405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8317206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 smtClean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53912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8614258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54874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Arial" pitchFamily="34" charset="0"/>
                <a:ea typeface="ＭＳ Ｐゴシック" charset="-128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54E2532-61EB-4D1F-BD53-4C6058E8E334}" type="datetime1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07.09.2020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6249D1-5EEE-4007-90FD-17810FA1FFE4}" type="slidenum">
              <a:rPr lang="ru-RU"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957178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Arial" pitchFamily="34" charset="0"/>
                <a:ea typeface="ＭＳ Ｐゴシック" charset="-128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629398B-79E8-4E3A-AC91-D253A75815E6}" type="datetime1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07.09.2020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CCF7D6B-4116-40D2-A3E3-2824AD739CA2}" type="slidenum">
              <a:rPr lang="ru-RU"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ea typeface="ＭＳ Ｐゴシック" panose="020B0600070205080204" pitchFamily="34" charset="-128"/>
            </a:endParaRPr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006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25058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EBC1694-44BB-4A06-A41E-2147E62BC4EC}" type="datetimeFigureOut">
              <a:rPr lang="ru-RU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07.09.2020</a:t>
            </a:fld>
            <a:endParaRPr lang="ru-RU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D9E87004-C5B4-4585-956F-82CFA0ED07CC}" type="slidenum">
              <a:rPr lang="ru-RU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402549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800" y="115200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1500" baseline="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3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None/>
              <a:defRPr sz="1050" b="0"/>
            </a:lvl1pPr>
            <a:lvl2pPr marL="471488" indent="-128588">
              <a:spcBef>
                <a:spcPts val="225"/>
              </a:spcBef>
              <a:buFont typeface="Arial" pitchFamily="34" charset="0"/>
              <a:buChar char="•"/>
              <a:defRPr sz="900"/>
            </a:lvl2pPr>
            <a:lvl3pPr>
              <a:spcBef>
                <a:spcPts val="225"/>
              </a:spcBef>
              <a:defRPr sz="750"/>
            </a:lvl3pPr>
            <a:lvl4pPr>
              <a:defRPr sz="1050"/>
            </a:lvl4pPr>
            <a:lvl5pPr marL="1371600" indent="0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6892754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3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1500" baseline="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3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None/>
              <a:defRPr sz="1050" b="0"/>
            </a:lvl1pPr>
            <a:lvl2pPr marL="471488" indent="-128588">
              <a:spcBef>
                <a:spcPts val="225"/>
              </a:spcBef>
              <a:buFont typeface="Arial" pitchFamily="34" charset="0"/>
              <a:buChar char="•"/>
              <a:defRPr sz="900"/>
            </a:lvl2pPr>
            <a:lvl3pPr>
              <a:spcBef>
                <a:spcPts val="225"/>
              </a:spcBef>
              <a:defRPr sz="750"/>
            </a:lvl3pPr>
            <a:lvl4pPr>
              <a:defRPr sz="1050"/>
            </a:lvl4pPr>
            <a:lvl5pPr marL="1371600" indent="0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34317820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3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None/>
              <a:defRPr sz="1050" b="0"/>
            </a:lvl1pPr>
            <a:lvl2pPr marL="471488" indent="-128588">
              <a:spcBef>
                <a:spcPts val="225"/>
              </a:spcBef>
              <a:buFont typeface="Arial" pitchFamily="34" charset="0"/>
              <a:buChar char="•"/>
              <a:defRPr sz="900"/>
            </a:lvl2pPr>
            <a:lvl3pPr marL="857250" indent="-171450">
              <a:spcBef>
                <a:spcPts val="225"/>
              </a:spcBef>
              <a:buFont typeface="Arial" pitchFamily="34" charset="0"/>
              <a:buChar char="•"/>
              <a:defRPr sz="750"/>
            </a:lvl3pPr>
            <a:lvl4pPr marL="1200150" indent="-171450">
              <a:buFont typeface="Arial" pitchFamily="34" charset="0"/>
              <a:buChar char="•"/>
              <a:defRPr sz="6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FontTx/>
              <a:buNone/>
              <a:defRPr sz="1050" b="0"/>
            </a:lvl1pPr>
            <a:lvl2pPr marL="471488" indent="-128588">
              <a:spcBef>
                <a:spcPts val="225"/>
              </a:spcBef>
              <a:buFont typeface="Arial" pitchFamily="34" charset="0"/>
              <a:buChar char="•"/>
              <a:defRPr sz="900"/>
            </a:lvl2pPr>
            <a:lvl3pPr>
              <a:spcBef>
                <a:spcPts val="225"/>
              </a:spcBef>
              <a:defRPr sz="750"/>
            </a:lvl3pPr>
            <a:lvl4pPr>
              <a:defRPr sz="105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3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1500" baseline="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48123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3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None/>
              <a:defRPr sz="1050" b="0"/>
            </a:lvl1pPr>
            <a:lvl2pPr marL="471488" indent="-128588">
              <a:spcBef>
                <a:spcPts val="225"/>
              </a:spcBef>
              <a:buFont typeface="Arial" pitchFamily="34" charset="0"/>
              <a:buChar char="•"/>
              <a:defRPr sz="900"/>
            </a:lvl2pPr>
            <a:lvl3pPr marL="857250" indent="-171450">
              <a:spcBef>
                <a:spcPts val="225"/>
              </a:spcBef>
              <a:buFont typeface="Arial" pitchFamily="34" charset="0"/>
              <a:buChar char="•"/>
              <a:defRPr sz="750"/>
            </a:lvl3pPr>
            <a:lvl4pPr marL="1200150" indent="-171450">
              <a:buFont typeface="Arial" pitchFamily="34" charset="0"/>
              <a:buChar char="•"/>
              <a:defRPr sz="6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3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1500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3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None/>
              <a:defRPr sz="1050" b="0"/>
            </a:lvl1pPr>
            <a:lvl2pPr marL="471488" indent="-128588">
              <a:spcBef>
                <a:spcPts val="225"/>
              </a:spcBef>
              <a:buFont typeface="Arial" pitchFamily="34" charset="0"/>
              <a:buChar char="•"/>
              <a:defRPr sz="900"/>
            </a:lvl2pPr>
            <a:lvl3pPr marL="857250" indent="-171450">
              <a:spcBef>
                <a:spcPts val="225"/>
              </a:spcBef>
              <a:buFont typeface="Arial" pitchFamily="34" charset="0"/>
              <a:buChar char="•"/>
              <a:defRPr sz="750"/>
            </a:lvl3pPr>
            <a:lvl4pPr marL="1200150" indent="-171450">
              <a:buFont typeface="Arial" pitchFamily="34" charset="0"/>
              <a:buChar char="•"/>
              <a:defRPr sz="6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None/>
              <a:defRPr sz="1050" b="0"/>
            </a:lvl1pPr>
            <a:lvl2pPr marL="471488" indent="-128588">
              <a:spcBef>
                <a:spcPts val="225"/>
              </a:spcBef>
              <a:buFont typeface="Arial" pitchFamily="34" charset="0"/>
              <a:buChar char="•"/>
              <a:defRPr sz="900"/>
            </a:lvl2pPr>
            <a:lvl3pPr marL="857250" indent="-171450">
              <a:spcBef>
                <a:spcPts val="225"/>
              </a:spcBef>
              <a:buFont typeface="Arial" pitchFamily="34" charset="0"/>
              <a:buChar char="•"/>
              <a:defRPr sz="750"/>
            </a:lvl3pPr>
            <a:lvl4pPr marL="1200150" indent="-171450">
              <a:buFont typeface="Arial" pitchFamily="34" charset="0"/>
              <a:buChar char="•"/>
              <a:defRPr sz="6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None/>
              <a:defRPr sz="1050" b="0"/>
            </a:lvl1pPr>
            <a:lvl2pPr marL="471488" indent="-128588">
              <a:spcBef>
                <a:spcPts val="225"/>
              </a:spcBef>
              <a:buFont typeface="Arial" pitchFamily="34" charset="0"/>
              <a:buChar char="•"/>
              <a:defRPr sz="900"/>
            </a:lvl2pPr>
            <a:lvl3pPr marL="857250" indent="-171450">
              <a:spcBef>
                <a:spcPts val="225"/>
              </a:spcBef>
              <a:buFont typeface="Arial" pitchFamily="34" charset="0"/>
              <a:buChar char="•"/>
              <a:defRPr sz="750"/>
            </a:lvl3pPr>
            <a:lvl4pPr marL="1200150" indent="-171450">
              <a:buFont typeface="Arial" pitchFamily="34" charset="0"/>
              <a:buChar char="•"/>
              <a:defRPr sz="6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79276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3" y="1340770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None/>
              <a:defRPr sz="1050" b="0"/>
            </a:lvl1pPr>
          </a:lstStyle>
          <a:p>
            <a:pPr lvl="0"/>
            <a:r>
              <a:rPr lang="ru-RU" noProof="0" smtClean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3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1500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33179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3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1500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3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None/>
              <a:defRPr sz="1050" b="0"/>
            </a:lvl1pPr>
            <a:lvl2pPr marL="471488" indent="-128588">
              <a:spcBef>
                <a:spcPts val="225"/>
              </a:spcBef>
              <a:buFont typeface="Arial" pitchFamily="34" charset="0"/>
              <a:buChar char="•"/>
              <a:defRPr sz="900"/>
            </a:lvl2pPr>
            <a:lvl3pPr>
              <a:spcBef>
                <a:spcPts val="225"/>
              </a:spcBef>
              <a:defRPr sz="750"/>
            </a:lvl3pPr>
            <a:lvl4pPr>
              <a:defRPr sz="1050"/>
            </a:lvl4pPr>
            <a:lvl5pPr marL="1371600" indent="0">
              <a:buNone/>
              <a:defRPr sz="900"/>
            </a:lvl5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1395458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5" y="3029137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1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42822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8F6E6AA-E049-47B6-AD72-F915B2ED1782}" type="datetime1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07.09.2020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1F1A538-6B67-4B9F-97BC-A37F20469EDD}" type="slidenum">
              <a:rPr lang="ru-RU" altLang="ru-RU"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379406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3000" b="0" i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6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5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3B00C4C-EEC0-4E18-BCAC-9608A0583B97}" type="datetime1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07.09.2020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262DDE-29A5-442C-85F3-CF6E4E4E7665}" type="slidenum">
              <a:rPr lang="ru-RU" altLang="ru-RU"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ea typeface="ＭＳ Ｐゴシック" pitchFamily="34" charset="-128"/>
            </a:endParaRPr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75343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Титульн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1547664" y="2996952"/>
            <a:ext cx="7272808" cy="936104"/>
          </a:xfrm>
          <a:prstGeom prst="rect">
            <a:avLst/>
          </a:prstGeom>
        </p:spPr>
        <p:txBody>
          <a:bodyPr/>
          <a:lstStyle>
            <a:lvl1pPr algn="l">
              <a:defRPr sz="2400" b="1" i="0" baseline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0"/>
          </p:nvPr>
        </p:nvSpPr>
        <p:spPr>
          <a:xfrm>
            <a:off x="1547665" y="6309320"/>
            <a:ext cx="3240087" cy="2159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75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4311055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613C00E-91BF-48E4-81B9-6761659C1650}" type="datetime1">
              <a:rPr lang="ru-RU">
                <a:solidFill>
                  <a:srgbClr val="000000"/>
                </a:solidFill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07.09.2020</a:t>
            </a:fld>
            <a:endParaRPr lang="ru-RU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FACA49FC-2A1E-4E70-AC58-54C151ACCFBB}" type="slidenum">
              <a:rPr lang="ru-RU" altLang="ru-RU">
                <a:solidFill>
                  <a:srgbClr val="000000"/>
                </a:solidFill>
                <a:ea typeface="ＭＳ Ｐゴシック" pitchFamily="34" charset="-128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373955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2429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33778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17674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5908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3500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02675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71385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75093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00576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8509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502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05560-7062-469E-B84D-D60067CAD655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8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6A35C446-DD4D-4C30-B15F-4A5F54D59A0A}" type="slidenum">
              <a:rPr lang="ru-RU" alt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 sz="1200" smtClean="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10243" name="Рисунок 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48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5" name="Picture 3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1648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0140954E-7692-47C1-A037-31A05088F35A}" type="slidenum">
              <a:rPr lang="ru-RU" altLang="ru-RU" sz="900">
                <a:solidFill>
                  <a:srgbClr val="7F7F7F"/>
                </a:solidFill>
                <a:ea typeface="ＭＳ Ｐゴシック" pitchFamily="34" charset="-128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z="900">
              <a:solidFill>
                <a:srgbClr val="7F7F7F"/>
              </a:solidFill>
              <a:ea typeface="ＭＳ Ｐゴシック" pitchFamily="34" charset="-128"/>
            </a:endParaRPr>
          </a:p>
        </p:txBody>
      </p:sp>
      <p:pic>
        <p:nvPicPr>
          <p:cNvPr id="2" name="Рисунок 4"/>
          <p:cNvPicPr>
            <a:picLocks noChangeAspect="1"/>
          </p:cNvPicPr>
          <p:nvPr/>
        </p:nvPicPr>
        <p:blipFill>
          <a:blip r:embed="rId14" cstate="print"/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73075" y="917575"/>
            <a:ext cx="8423275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5" name="Picture 32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01744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60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7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05560-7062-469E-B84D-D60067CAD65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45DC3-6A68-4FFF-9172-5CBBAF521CD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542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89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  <p:sldLayoutId id="2147483797" r:id="rId10"/>
    <p:sldLayoutId id="214748379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microsoft.com/office/2007/relationships/hdphoto" Target="../media/hdphoto3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microsoft.com/office/2007/relationships/hdphoto" Target="../media/hdphoto3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microsoft.com/office/2007/relationships/hdphoto" Target="../media/hdphoto3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microsoft.com/office/2007/relationships/hdphoto" Target="../media/hdphoto3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microsoft.com/office/2007/relationships/hdphoto" Target="../media/hdphoto3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microsoft.com/office/2007/relationships/hdphoto" Target="../media/hdphoto3.wd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microsoft.com/office/2007/relationships/hdphoto" Target="../media/hdphoto3.wd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0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УФАС обвинило «белый» дом в ограничении конкуренции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00"/>
                    </a14:imgEffect>
                    <a14:imgEffect>
                      <a14:brightnessContrast bright="-13000"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54" y="-1"/>
            <a:ext cx="9162854" cy="6858001"/>
          </a:xfrm>
          <a:prstGeom prst="rect">
            <a:avLst/>
          </a:prstGeom>
          <a:noFill/>
          <a:effectLst>
            <a:glow>
              <a:schemeClr val="accent1">
                <a:alpha val="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5" name="Прямоугольник 6"/>
          <p:cNvSpPr>
            <a:spLocks noChangeArrowheads="1"/>
          </p:cNvSpPr>
          <p:nvPr/>
        </p:nvSpPr>
        <p:spPr bwMode="auto">
          <a:xfrm>
            <a:off x="7481644" y="6022975"/>
            <a:ext cx="13388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 smtClean="0">
                <a:solidFill>
                  <a:schemeClr val="bg1"/>
                </a:solidFill>
                <a:cs typeface="Arial" charset="0"/>
              </a:rPr>
              <a:t>04.09.2020</a:t>
            </a:r>
            <a:endParaRPr lang="ru-RU" altLang="ru-RU" sz="1800" dirty="0">
              <a:solidFill>
                <a:schemeClr val="bg1"/>
              </a:solidFill>
            </a:endParaRPr>
          </a:p>
        </p:txBody>
      </p:sp>
      <p:sp>
        <p:nvSpPr>
          <p:cNvPr id="27656" name="Text Box 6"/>
          <p:cNvSpPr txBox="1">
            <a:spLocks noChangeArrowheads="1"/>
          </p:cNvSpPr>
          <p:nvPr/>
        </p:nvSpPr>
        <p:spPr bwMode="auto">
          <a:xfrm>
            <a:off x="-18854" y="944820"/>
            <a:ext cx="9144001" cy="3913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endParaRPr lang="ru-RU" sz="24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en-US" sz="24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ДОСТИЖЕНИЕ ЦЕЛЕВЫХ ЗНАЧЕНИЙ ПОКАЗАТЕЛЕЙ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ЦЕЛЕВОЙ МОДЕЛИ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«ОСУЩЕСТВЛЕНИЕ КОНТРОЛЬНО-НАДЗОРНОЙ ДЕЯТЕЛЬНОСТИ В СУБЪЕКТАХ РОССИЙСКОЙ ФЕДЕРАЦИИ В 2019-2021 ГГ.»</a:t>
            </a:r>
          </a:p>
          <a:p>
            <a:pPr algn="ctr">
              <a:spcBef>
                <a:spcPts val="0"/>
              </a:spcBef>
              <a:buNone/>
            </a:pPr>
            <a:endParaRPr lang="en-US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en-US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457200">
              <a:spcBef>
                <a:spcPts val="1000"/>
              </a:spcBef>
              <a:buClr>
                <a:srgbClr val="90C226"/>
              </a:buClr>
              <a:buSzPct val="80000"/>
              <a:buNone/>
              <a:defRPr/>
            </a:pPr>
            <a:r>
              <a:rPr lang="ru-RU" alt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</a:t>
            </a:r>
            <a:endParaRPr lang="ru-RU" sz="2400" b="1" dirty="0" smtClean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-2252" y="0"/>
            <a:ext cx="9146252" cy="834425"/>
          </a:xfrm>
          <a:prstGeom prst="rect">
            <a:avLst/>
          </a:prstGeom>
          <a:solidFill>
            <a:srgbClr val="F0F5F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Департамент экономики Администрации Томской области</a:t>
            </a:r>
          </a:p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КОНТРОЛЬНО-НАДЗОРНАЯ ДЕЯТЕЛЬНОСТЬ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9" y="1060"/>
            <a:ext cx="954451" cy="850185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573994" y="5661248"/>
            <a:ext cx="8246478" cy="0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6106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95" name="TextBox 1"/>
          <p:cNvSpPr txBox="1">
            <a:spLocks noChangeArrowheads="1"/>
          </p:cNvSpPr>
          <p:nvPr/>
        </p:nvSpPr>
        <p:spPr bwMode="auto">
          <a:xfrm>
            <a:off x="335230" y="5936773"/>
            <a:ext cx="845891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Постановление Администрации Томской области от 17.02.2017 № 51а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«Об установлении порядка ведения перечня видов регионального государственного контроля (надзора)</a:t>
            </a:r>
            <a:endParaRPr lang="ru-RU" altLang="ru-RU" sz="1400" dirty="0">
              <a:solidFill>
                <a:schemeClr val="accent3">
                  <a:lumMod val="50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46" name="Номер слайда 3"/>
          <p:cNvSpPr txBox="1">
            <a:spLocks/>
          </p:cNvSpPr>
          <p:nvPr/>
        </p:nvSpPr>
        <p:spPr bwMode="auto">
          <a:xfrm>
            <a:off x="7028376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0C343373-1C7F-44D7-B803-815907ABC9E1}" type="slidenum">
              <a:rPr lang="ru-RU" altLang="ru-RU" sz="2000" b="1">
                <a:solidFill>
                  <a:schemeClr val="bg2">
                    <a:lumMod val="50000"/>
                  </a:schemeClr>
                </a:solidFill>
                <a:latin typeface="Impact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ru-RU" altLang="ru-RU" sz="2000" b="1" dirty="0">
              <a:solidFill>
                <a:schemeClr val="bg2">
                  <a:lumMod val="50000"/>
                </a:schemeClr>
              </a:solidFill>
              <a:latin typeface="Impact" pitchFamily="34" charset="0"/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611560" y="343289"/>
            <a:ext cx="482552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Принятие порядков организации и осуществления регионального государственного контроля (надзора) в соответствующей сфере деятельности</a:t>
            </a:r>
            <a:endParaRPr 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58901" y="343289"/>
            <a:ext cx="55265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1.1.</a:t>
            </a:r>
            <a:endParaRPr 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113229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189529" y="116631"/>
            <a:ext cx="885698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Перечни видов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регионального государственного контроля (надзора) </a:t>
            </a:r>
          </a:p>
        </p:txBody>
      </p:sp>
      <p:pic>
        <p:nvPicPr>
          <p:cNvPr id="24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8" y="141053"/>
            <a:ext cx="954451" cy="850185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221219" y="3645024"/>
            <a:ext cx="859605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Виды </a:t>
            </a:r>
            <a:r>
              <a:rPr lang="ru-RU" dirty="0"/>
              <a:t>контроля </a:t>
            </a:r>
            <a:r>
              <a:rPr lang="ru-RU" dirty="0" smtClean="0"/>
              <a:t>(надзора), образованные в 2020 году:</a:t>
            </a:r>
          </a:p>
          <a:p>
            <a:endParaRPr lang="ru-RU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600" dirty="0" smtClean="0"/>
              <a:t>Региональный </a:t>
            </a:r>
            <a:r>
              <a:rPr lang="ru-RU" sz="1600" dirty="0"/>
              <a:t>государственный контроль за достоверностью, актуальностью и полнотой сведений об </a:t>
            </a:r>
            <a:r>
              <a:rPr lang="ru-RU" sz="1600"/>
              <a:t>организациях </a:t>
            </a:r>
            <a:r>
              <a:rPr lang="ru-RU" sz="1600" smtClean="0"/>
              <a:t>отдыха </a:t>
            </a:r>
            <a:r>
              <a:rPr lang="ru-RU" sz="1600" dirty="0"/>
              <a:t>детей и их оздоровления, содержащихся в реестре организаций отдыха детей и их </a:t>
            </a:r>
            <a:r>
              <a:rPr lang="ru-RU" sz="1600" dirty="0" smtClean="0"/>
              <a:t>оздоровления</a:t>
            </a:r>
          </a:p>
          <a:p>
            <a:pPr algn="just"/>
            <a:endParaRPr lang="ru-RU" sz="1600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600" dirty="0"/>
              <a:t>Государственный региональный надзор в области обращения с животными</a:t>
            </a:r>
          </a:p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817852" y="1269675"/>
            <a:ext cx="2921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п</a:t>
            </a:r>
            <a:r>
              <a:rPr lang="ru-RU" dirty="0" smtClean="0"/>
              <a:t>о состоянию на 04.09.2020</a:t>
            </a:r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829352" y="1824573"/>
            <a:ext cx="574296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19</a:t>
            </a:r>
            <a:endParaRPr lang="ru-RU" dirty="0"/>
          </a:p>
        </p:txBody>
      </p:sp>
      <p:sp>
        <p:nvSpPr>
          <p:cNvPr id="32" name="TextBox 31"/>
          <p:cNvSpPr txBox="1"/>
          <p:nvPr/>
        </p:nvSpPr>
        <p:spPr>
          <a:xfrm>
            <a:off x="1475656" y="1822891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Видов регионального государственного контроля (надзора) </a:t>
            </a:r>
            <a:endParaRPr lang="ru-RU" dirty="0"/>
          </a:p>
        </p:txBody>
      </p:sp>
      <p:sp>
        <p:nvSpPr>
          <p:cNvPr id="33" name="TextBox 32"/>
          <p:cNvSpPr txBox="1"/>
          <p:nvPr/>
        </p:nvSpPr>
        <p:spPr>
          <a:xfrm>
            <a:off x="829352" y="2416881"/>
            <a:ext cx="574296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ru-RU"/>
            </a:defPPr>
            <a:lvl1pPr algn="ctr"/>
          </a:lstStyle>
          <a:p>
            <a:r>
              <a:rPr lang="ru-RU" dirty="0"/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521677" y="2324548"/>
            <a:ext cx="72724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Вида федерального государственного контроля (надзора), полномочия по осуществлению которых переданы исполнительным органам государственной власти Томской области</a:t>
            </a: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817852" y="1630084"/>
            <a:ext cx="4012668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221219" y="3717032"/>
            <a:ext cx="0" cy="180020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221219" y="6016572"/>
            <a:ext cx="0" cy="582141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02174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95" name="TextBox 1"/>
          <p:cNvSpPr txBox="1">
            <a:spLocks noChangeArrowheads="1"/>
          </p:cNvSpPr>
          <p:nvPr/>
        </p:nvSpPr>
        <p:spPr bwMode="auto">
          <a:xfrm>
            <a:off x="683412" y="2290949"/>
            <a:ext cx="755707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ru-RU" altLang="ru-RU" sz="1400" dirty="0" smtClean="0">
                <a:solidFill>
                  <a:schemeClr val="tx2">
                    <a:lumMod val="75000"/>
                  </a:schemeClr>
                </a:solidFill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46" name="Номер слайда 3"/>
          <p:cNvSpPr txBox="1">
            <a:spLocks/>
          </p:cNvSpPr>
          <p:nvPr/>
        </p:nvSpPr>
        <p:spPr bwMode="auto">
          <a:xfrm>
            <a:off x="7028376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0C343373-1C7F-44D7-B803-815907ABC9E1}" type="slidenum">
              <a:rPr lang="ru-RU" altLang="ru-RU" sz="2000" b="1">
                <a:solidFill>
                  <a:schemeClr val="bg2">
                    <a:lumMod val="50000"/>
                  </a:schemeClr>
                </a:solidFill>
                <a:latin typeface="Impact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ru-RU" altLang="ru-RU" sz="2000" b="1" dirty="0">
              <a:solidFill>
                <a:schemeClr val="bg2">
                  <a:lumMod val="50000"/>
                </a:schemeClr>
              </a:solidFill>
              <a:latin typeface="Impact" pitchFamily="34" charset="0"/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611560" y="343289"/>
            <a:ext cx="482552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Принятие порядков организации и осуществления регионального государственного контроля (надзора) в соответствующей сфере деятельности</a:t>
            </a:r>
            <a:endParaRPr 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"/>
          <p:cNvSpPr txBox="1">
            <a:spLocks noChangeArrowheads="1"/>
          </p:cNvSpPr>
          <p:nvPr/>
        </p:nvSpPr>
        <p:spPr bwMode="auto">
          <a:xfrm>
            <a:off x="235706" y="5109692"/>
            <a:ext cx="8712967" cy="160043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Федеральный закон от 26.12.2008 № 294-ФЗ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«О защите прав юридических лиц и индивидуальных предпринимателей при осуществлении государственного контроля (надзора) и муниципального контроля»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endParaRPr lang="ru-RU" sz="1400" dirty="0" smtClean="0">
              <a:solidFill>
                <a:schemeClr val="accent3">
                  <a:lumMod val="50000"/>
                </a:schemeClr>
              </a:solidFill>
              <a:latin typeface="Arial" charset="0"/>
              <a:cs typeface="Arial" charset="0"/>
            </a:endParaRP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Распоряжение </a:t>
            </a: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Правительства РФ от 31.01.2017 </a:t>
            </a: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№ </a:t>
            </a: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147-р (ред. от 02.07.2020) </a:t>
            </a:r>
            <a:endParaRPr lang="ru-RU" altLang="ru-RU" sz="1400" dirty="0" smtClean="0">
              <a:solidFill>
                <a:schemeClr val="accent3">
                  <a:lumMod val="50000"/>
                </a:schemeClr>
              </a:solidFill>
              <a:latin typeface="Arial" charset="0"/>
              <a:cs typeface="Arial" charset="0"/>
            </a:endParaRP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«О </a:t>
            </a: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целевых моделях упрощения процедур ведения бизнеса и повышения инвестиционной привлекательности субъектов Российской </a:t>
            </a: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Федерации»</a:t>
            </a:r>
            <a:endParaRPr lang="ru-RU" altLang="ru-RU" sz="1400" dirty="0">
              <a:solidFill>
                <a:schemeClr val="accent3">
                  <a:lumMod val="50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58901" y="343289"/>
            <a:ext cx="55265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1.1.</a:t>
            </a:r>
            <a:endParaRPr 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113229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189529" y="116631"/>
            <a:ext cx="8856984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Принятие порядков организации и осуществления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регионального государственного контроля (надзора)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соответствующей сфере деятельности</a:t>
            </a:r>
            <a:endParaRPr lang="ru-RU" sz="20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8" y="141053"/>
            <a:ext cx="954451" cy="850185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470533"/>
              </p:ext>
            </p:extLst>
          </p:nvPr>
        </p:nvGraphicFramePr>
        <p:xfrm>
          <a:off x="1413949" y="1734689"/>
          <a:ext cx="6096000" cy="148336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ФАКТ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ПЛАН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2019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100%</a:t>
                      </a:r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100%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2020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A50021"/>
                          </a:solidFill>
                        </a:rPr>
                        <a:t>95%</a:t>
                      </a:r>
                      <a:endParaRPr lang="ru-RU" dirty="0">
                        <a:solidFill>
                          <a:srgbClr val="A5002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100%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2021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100%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536122" y="1235841"/>
            <a:ext cx="4071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ВЫПОЛНЕНИЕ ЦЕЛЕВОГО ПОКАЗАТЕЛЯ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-9000"/>
                    </a14:imgEffect>
                    <a14:imgEffect>
                      <a14:brightnessContrast bright="13000" contras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894905"/>
            <a:ext cx="79208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5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7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9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5575" y="5229200"/>
            <a:ext cx="0" cy="144623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6646350" y="4058253"/>
            <a:ext cx="2005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u="sng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срок: 21.09.2020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1442236" y="3377931"/>
            <a:ext cx="73062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Направление актуальных Порядков осуществления регионального государственного контроля (надзора)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>
            <a:off x="1422233" y="3470745"/>
            <a:ext cx="0" cy="894359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76020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95" name="TextBox 1"/>
          <p:cNvSpPr txBox="1">
            <a:spLocks noChangeArrowheads="1"/>
          </p:cNvSpPr>
          <p:nvPr/>
        </p:nvSpPr>
        <p:spPr bwMode="auto">
          <a:xfrm>
            <a:off x="683412" y="2290949"/>
            <a:ext cx="755707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ru-RU" altLang="ru-RU" sz="1400" dirty="0" smtClean="0">
                <a:solidFill>
                  <a:schemeClr val="tx2">
                    <a:lumMod val="75000"/>
                  </a:schemeClr>
                </a:solidFill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46" name="Номер слайда 3"/>
          <p:cNvSpPr txBox="1">
            <a:spLocks/>
          </p:cNvSpPr>
          <p:nvPr/>
        </p:nvSpPr>
        <p:spPr bwMode="auto">
          <a:xfrm>
            <a:off x="7028376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0C343373-1C7F-44D7-B803-815907ABC9E1}" type="slidenum">
              <a:rPr lang="ru-RU" altLang="ru-RU" sz="2000" b="1">
                <a:solidFill>
                  <a:schemeClr val="bg2">
                    <a:lumMod val="50000"/>
                  </a:schemeClr>
                </a:solidFill>
                <a:latin typeface="Impact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ru-RU" altLang="ru-RU" sz="2000" b="1" dirty="0">
              <a:solidFill>
                <a:schemeClr val="bg2">
                  <a:lumMod val="50000"/>
                </a:schemeClr>
              </a:solidFill>
              <a:latin typeface="Impact" pitchFamily="34" charset="0"/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611560" y="343289"/>
            <a:ext cx="482552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Принятие порядков организации и осуществления регионального государственного контроля (надзора) в соответствующей сфере деятельности</a:t>
            </a:r>
            <a:endParaRPr 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"/>
          <p:cNvSpPr txBox="1">
            <a:spLocks noChangeArrowheads="1"/>
          </p:cNvSpPr>
          <p:nvPr/>
        </p:nvSpPr>
        <p:spPr bwMode="auto">
          <a:xfrm>
            <a:off x="235706" y="5109692"/>
            <a:ext cx="8712967" cy="160043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Федеральный закон от 26.12.2008 № 294-ФЗ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      «</a:t>
            </a: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О защите прав юридических лиц и индивидуальных предпринимателей при осуществлении </a:t>
            </a: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 </a:t>
            </a: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      государственного </a:t>
            </a: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контроля (надзора) и муниципального контроля»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endParaRPr lang="ru-RU" sz="1400" dirty="0" smtClean="0">
              <a:solidFill>
                <a:schemeClr val="accent3">
                  <a:lumMod val="50000"/>
                </a:schemeClr>
              </a:solidFill>
              <a:latin typeface="Arial" charset="0"/>
              <a:cs typeface="Arial" charset="0"/>
            </a:endParaRPr>
          </a:p>
          <a:p>
            <a:pPr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Распоряжение </a:t>
            </a: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Правительства РФ от 31.01.2017 </a:t>
            </a: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№ </a:t>
            </a: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147-р (ред. от 02.07.2020) </a:t>
            </a:r>
            <a:endParaRPr lang="ru-RU" altLang="ru-RU" sz="1400" dirty="0" smtClean="0">
              <a:solidFill>
                <a:schemeClr val="accent3">
                  <a:lumMod val="50000"/>
                </a:schemeClr>
              </a:solidFill>
              <a:latin typeface="Arial" charset="0"/>
              <a:cs typeface="Arial" charset="0"/>
            </a:endParaRP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      «О </a:t>
            </a: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целевых моделях упрощения процедур ведения бизнеса и повышения инвестиционной </a:t>
            </a: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                 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 </a:t>
            </a: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     привлекательности </a:t>
            </a: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субъектов Российской </a:t>
            </a: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Федерации»</a:t>
            </a:r>
            <a:endParaRPr lang="ru-RU" altLang="ru-RU" sz="1400" dirty="0">
              <a:solidFill>
                <a:schemeClr val="accent3">
                  <a:lumMod val="50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58901" y="343289"/>
            <a:ext cx="55265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1.1.</a:t>
            </a:r>
            <a:endParaRPr 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113229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1051219" y="116631"/>
            <a:ext cx="7995294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buNone/>
            </a:pPr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1.2 Принятие административных регламентов осуществления видов регионального государственного контроля (надзора)</a:t>
            </a:r>
            <a:endParaRPr lang="ru-RU" sz="20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8" y="141053"/>
            <a:ext cx="954451" cy="850185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13" name="TextBox 12"/>
          <p:cNvSpPr txBox="1"/>
          <p:nvPr/>
        </p:nvSpPr>
        <p:spPr>
          <a:xfrm>
            <a:off x="2536122" y="1235841"/>
            <a:ext cx="4071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ВЫПОЛНЕНИЕ ЦЕЛЕВОГО ПОКАЗАТЕЛЯ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-9000"/>
                    </a14:imgEffect>
                    <a14:imgEffect>
                      <a14:brightnessContrast bright="13000" contras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894905"/>
            <a:ext cx="79208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5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7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9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5575" y="5229200"/>
            <a:ext cx="0" cy="144623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6632860" y="4343256"/>
            <a:ext cx="2005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u="sng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срок: 21.09.2020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1413574" y="3596677"/>
            <a:ext cx="73062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Направление актуальных утвержденных административных регламентов осуществления регионального государственного контроля (надзора)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2011684"/>
              </p:ext>
            </p:extLst>
          </p:nvPr>
        </p:nvGraphicFramePr>
        <p:xfrm>
          <a:off x="1413949" y="1734689"/>
          <a:ext cx="6096000" cy="148336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ФАКТ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ПЛАН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2019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100%</a:t>
                      </a:r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100%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2020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A50021"/>
                          </a:solidFill>
                        </a:rPr>
                        <a:t>89%</a:t>
                      </a:r>
                      <a:endParaRPr lang="ru-RU" dirty="0">
                        <a:solidFill>
                          <a:srgbClr val="A5002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100%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2021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100%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Прямая соединительная линия 5"/>
          <p:cNvCxnSpPr/>
          <p:nvPr/>
        </p:nvCxnSpPr>
        <p:spPr>
          <a:xfrm>
            <a:off x="1422233" y="3717032"/>
            <a:ext cx="0" cy="1017404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67911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95" name="TextBox 1"/>
          <p:cNvSpPr txBox="1">
            <a:spLocks noChangeArrowheads="1"/>
          </p:cNvSpPr>
          <p:nvPr/>
        </p:nvSpPr>
        <p:spPr bwMode="auto">
          <a:xfrm>
            <a:off x="683412" y="2290949"/>
            <a:ext cx="755707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ru-RU" altLang="ru-RU" sz="1400" dirty="0" smtClean="0">
                <a:solidFill>
                  <a:schemeClr val="tx2">
                    <a:lumMod val="75000"/>
                  </a:schemeClr>
                </a:solidFill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46" name="Номер слайда 3"/>
          <p:cNvSpPr txBox="1">
            <a:spLocks/>
          </p:cNvSpPr>
          <p:nvPr/>
        </p:nvSpPr>
        <p:spPr bwMode="auto">
          <a:xfrm>
            <a:off x="7028376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0C343373-1C7F-44D7-B803-815907ABC9E1}" type="slidenum">
              <a:rPr lang="ru-RU" altLang="ru-RU" sz="2000" b="1">
                <a:solidFill>
                  <a:schemeClr val="bg2">
                    <a:lumMod val="50000"/>
                  </a:schemeClr>
                </a:solidFill>
                <a:latin typeface="Impact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ru-RU" altLang="ru-RU" sz="2000" b="1" dirty="0">
              <a:solidFill>
                <a:schemeClr val="bg2">
                  <a:lumMod val="50000"/>
                </a:schemeClr>
              </a:solidFill>
              <a:latin typeface="Impact" pitchFamily="34" charset="0"/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611560" y="343289"/>
            <a:ext cx="482552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Принятие порядков организации и осуществления регионального государственного контроля (надзора) в соответствующей сфере деятельности</a:t>
            </a:r>
            <a:endParaRPr 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58901" y="343289"/>
            <a:ext cx="55265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1.1.</a:t>
            </a:r>
            <a:endParaRPr 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113229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1051219" y="116631"/>
            <a:ext cx="7995294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buNone/>
            </a:pPr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2.1 Выполнение программы профилактики нарушений обязательных требований и формирование сведений об итогах ее реализации</a:t>
            </a:r>
            <a:endParaRPr lang="ru-RU" sz="20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8" y="141053"/>
            <a:ext cx="954451" cy="850185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13" name="TextBox 12"/>
          <p:cNvSpPr txBox="1"/>
          <p:nvPr/>
        </p:nvSpPr>
        <p:spPr>
          <a:xfrm>
            <a:off x="2536122" y="1235841"/>
            <a:ext cx="4071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ВЫПОЛНЕНИЕ ЦЕЛЕВОГО ПОКАЗАТЕЛЯ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-9000"/>
                    </a14:imgEffect>
                    <a14:imgEffect>
                      <a14:brightnessContrast bright="13000" contras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894905"/>
            <a:ext cx="79208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5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7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9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H="1">
            <a:off x="307975" y="4846571"/>
            <a:ext cx="27256" cy="1828866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2372800"/>
              </p:ext>
            </p:extLst>
          </p:nvPr>
        </p:nvGraphicFramePr>
        <p:xfrm>
          <a:off x="1413949" y="1734689"/>
          <a:ext cx="6096000" cy="148336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ФАКТ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ПЛАН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2019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100%</a:t>
                      </a:r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100%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2020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100%</a:t>
                      </a:r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100%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2021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100%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83811" y="4846571"/>
            <a:ext cx="8336661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Стандарт </a:t>
            </a: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комплексной профилактики рисков причинения вреда охраняемым законом ценностям (протокол от 27 марта 2018 г. № 2)</a:t>
            </a:r>
          </a:p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endParaRPr lang="ru-RU" altLang="ru-RU" sz="1400" dirty="0">
              <a:solidFill>
                <a:schemeClr val="accent3">
                  <a:lumMod val="50000"/>
                </a:schemeClr>
              </a:solidFill>
              <a:latin typeface="Arial" charset="0"/>
              <a:cs typeface="Arial" charset="0"/>
            </a:endParaRPr>
          </a:p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Постановление </a:t>
            </a: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Правительства РФ от 26 декабря 2018 № </a:t>
            </a: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1680 «Об утверждении общих требований к организации и осуществлению органами государственного контроля (надзора), органами муниципального контроля мероприятий по профилактике нарушений обязательных требований, требований, установленных муниципальными правовыми актами»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300192" y="4167255"/>
            <a:ext cx="2520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altLang="ru-RU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altLang="ru-RU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рок: до </a:t>
            </a:r>
            <a:r>
              <a:rPr lang="ru-RU" altLang="ru-RU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20.12.2020 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547664" y="3501008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и утверждение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программы профилактики нарушений обязательных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требований на 2021г. и плановые 2022-2023гг.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>
            <a:off x="1547664" y="3519183"/>
            <a:ext cx="0" cy="1017404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53383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95" name="TextBox 1"/>
          <p:cNvSpPr txBox="1">
            <a:spLocks noChangeArrowheads="1"/>
          </p:cNvSpPr>
          <p:nvPr/>
        </p:nvSpPr>
        <p:spPr bwMode="auto">
          <a:xfrm>
            <a:off x="683412" y="2290949"/>
            <a:ext cx="755707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ru-RU" altLang="ru-RU" sz="1400" dirty="0" smtClean="0">
                <a:solidFill>
                  <a:schemeClr val="tx2">
                    <a:lumMod val="75000"/>
                  </a:schemeClr>
                </a:solidFill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46" name="Номер слайда 3"/>
          <p:cNvSpPr txBox="1">
            <a:spLocks/>
          </p:cNvSpPr>
          <p:nvPr/>
        </p:nvSpPr>
        <p:spPr bwMode="auto">
          <a:xfrm>
            <a:off x="7028376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0C343373-1C7F-44D7-B803-815907ABC9E1}" type="slidenum">
              <a:rPr lang="ru-RU" altLang="ru-RU" sz="2000" b="1">
                <a:solidFill>
                  <a:schemeClr val="bg2">
                    <a:lumMod val="50000"/>
                  </a:schemeClr>
                </a:solidFill>
                <a:latin typeface="Impact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ru-RU" altLang="ru-RU" sz="2000" b="1" dirty="0">
              <a:solidFill>
                <a:schemeClr val="bg2">
                  <a:lumMod val="50000"/>
                </a:schemeClr>
              </a:solidFill>
              <a:latin typeface="Impact" pitchFamily="34" charset="0"/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611560" y="343289"/>
            <a:ext cx="482552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Принятие порядков организации и осуществления регионального государственного контроля (надзора) в соответствующей сфере деятельности</a:t>
            </a:r>
            <a:endParaRPr 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"/>
          <p:cNvSpPr txBox="1">
            <a:spLocks noChangeArrowheads="1"/>
          </p:cNvSpPr>
          <p:nvPr/>
        </p:nvSpPr>
        <p:spPr bwMode="auto">
          <a:xfrm>
            <a:off x="235706" y="5109692"/>
            <a:ext cx="8712967" cy="160043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Постановление Правительства РФ от </a:t>
            </a: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26.12.2018 </a:t>
            </a: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№ </a:t>
            </a:r>
            <a:r>
              <a:rPr lang="ru-RU" alt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1680 </a:t>
            </a: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«Об утверждении общих требований к организации и осуществлению органами государственного контроля (надзора), органами муниципального контроля мероприятий по профилактике нарушений обязательных требований, требований, установленных муниципальными правовыми актами»</a:t>
            </a:r>
          </a:p>
          <a:p>
            <a:pPr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endParaRPr lang="ru-RU" altLang="ru-RU" sz="1400" dirty="0">
              <a:solidFill>
                <a:schemeClr val="accent3">
                  <a:lumMod val="50000"/>
                </a:schemeClr>
              </a:solidFill>
              <a:latin typeface="Arial" charset="0"/>
              <a:cs typeface="Arial" charset="0"/>
            </a:endParaRPr>
          </a:p>
          <a:p>
            <a:pPr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Методические рекомендации по составлению Перечня правовых актов </a:t>
            </a:r>
            <a:br>
              <a:rPr 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</a:br>
            <a:r>
              <a:rPr 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(протокол Правительственной комиссии от 18.08.2016 № 6)</a:t>
            </a: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58901" y="343289"/>
            <a:ext cx="55265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1.1.</a:t>
            </a:r>
            <a:endParaRPr 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198884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1051219" y="116631"/>
            <a:ext cx="799529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buNone/>
            </a:pPr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2.2 </a:t>
            </a:r>
            <a:r>
              <a:rPr lang="ru-RU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Обеспечение размещения и поддержания в актуальном состоянии в специализированных разделах на официальных сайтах ИОГВ субъектов РФ в сети «Интернет» для каждого вида государственного контроля (надзора) перечней НПА или их отдельных частей, содержащих обязательные </a:t>
            </a:r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требования</a:t>
            </a:r>
            <a:endParaRPr lang="ru-RU" sz="20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8" y="141053"/>
            <a:ext cx="954451" cy="850185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13" name="TextBox 12"/>
          <p:cNvSpPr txBox="1"/>
          <p:nvPr/>
        </p:nvSpPr>
        <p:spPr>
          <a:xfrm>
            <a:off x="2956619" y="2106283"/>
            <a:ext cx="4071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ВЫПОЛНЕНИЕ ЦЕЛЕВОГО ПОКАЗАТЕЛЯ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-9000"/>
                    </a14:imgEffect>
                    <a14:imgEffect>
                      <a14:brightnessContrast bright="13000" contras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33" y="2780928"/>
            <a:ext cx="79208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5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7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9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5575" y="5229200"/>
            <a:ext cx="0" cy="144623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970468"/>
              </p:ext>
            </p:extLst>
          </p:nvPr>
        </p:nvGraphicFramePr>
        <p:xfrm>
          <a:off x="1835696" y="2598726"/>
          <a:ext cx="6096000" cy="148336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ФАКТ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ПЛАН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2019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100%</a:t>
                      </a:r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100%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2020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100%</a:t>
                      </a:r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100%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2021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100%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1625751" y="4221088"/>
            <a:ext cx="73062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Актуализация перечней НПА, направление соответствующих ссылок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страницы сайта КНО</a:t>
            </a:r>
          </a:p>
          <a:p>
            <a:pPr algn="just"/>
            <a:endParaRPr lang="ru-RU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897608" y="4554242"/>
            <a:ext cx="2005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u="sng" dirty="0" smtClean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</a:t>
            </a:r>
            <a:r>
              <a:rPr lang="ru-RU" u="sng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u="sng" dirty="0" smtClean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21.09.2020</a:t>
            </a:r>
            <a:endParaRPr lang="ru-RU" u="sng" dirty="0">
              <a:solidFill>
                <a:srgbClr val="A50021"/>
              </a:solidFill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1625751" y="4313106"/>
            <a:ext cx="0" cy="711173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24620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95" name="TextBox 1"/>
          <p:cNvSpPr txBox="1">
            <a:spLocks noChangeArrowheads="1"/>
          </p:cNvSpPr>
          <p:nvPr/>
        </p:nvSpPr>
        <p:spPr bwMode="auto">
          <a:xfrm>
            <a:off x="683412" y="2290949"/>
            <a:ext cx="755707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ru-RU" altLang="ru-RU" sz="1400" dirty="0" smtClean="0">
                <a:solidFill>
                  <a:schemeClr val="tx2">
                    <a:lumMod val="75000"/>
                  </a:schemeClr>
                </a:solidFill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46" name="Номер слайда 3"/>
          <p:cNvSpPr txBox="1">
            <a:spLocks/>
          </p:cNvSpPr>
          <p:nvPr/>
        </p:nvSpPr>
        <p:spPr bwMode="auto">
          <a:xfrm>
            <a:off x="7028376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0C343373-1C7F-44D7-B803-815907ABC9E1}" type="slidenum">
              <a:rPr lang="ru-RU" altLang="ru-RU" sz="2000" b="1">
                <a:solidFill>
                  <a:schemeClr val="bg2">
                    <a:lumMod val="50000"/>
                  </a:schemeClr>
                </a:solidFill>
                <a:latin typeface="Impact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ru-RU" altLang="ru-RU" sz="2000" b="1" dirty="0">
              <a:solidFill>
                <a:schemeClr val="bg2">
                  <a:lumMod val="50000"/>
                </a:schemeClr>
              </a:solidFill>
              <a:latin typeface="Impact" pitchFamily="34" charset="0"/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611560" y="343289"/>
            <a:ext cx="482552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Принятие порядков организации и осуществления регионального государственного контроля (надзора) в соответствующей сфере деятельности</a:t>
            </a:r>
            <a:endParaRPr 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"/>
          <p:cNvSpPr txBox="1">
            <a:spLocks noChangeArrowheads="1"/>
          </p:cNvSpPr>
          <p:nvPr/>
        </p:nvSpPr>
        <p:spPr bwMode="auto">
          <a:xfrm>
            <a:off x="235706" y="5969655"/>
            <a:ext cx="8712967" cy="52322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Стандарт комплексной профилактики рисков причинения вреда охраняемым законом ценностям (протокол от 27 марта 2018 г. № 2)</a:t>
            </a: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58901" y="343289"/>
            <a:ext cx="55265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1.1.</a:t>
            </a:r>
            <a:endParaRPr 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113229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1051219" y="212203"/>
            <a:ext cx="799529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2.3 Проведение </a:t>
            </a:r>
            <a:r>
              <a:rPr lang="ru-RU" sz="20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ежеквартальных</a:t>
            </a:r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публичных мероприятий </a:t>
            </a:r>
            <a:endParaRPr lang="ru-RU" sz="2000" b="1" dirty="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обсуждению результатов правоприменительной практики </a:t>
            </a:r>
          </a:p>
        </p:txBody>
      </p:sp>
      <p:pic>
        <p:nvPicPr>
          <p:cNvPr id="24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8" y="141053"/>
            <a:ext cx="954451" cy="850185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13" name="TextBox 12"/>
          <p:cNvSpPr txBox="1"/>
          <p:nvPr/>
        </p:nvSpPr>
        <p:spPr>
          <a:xfrm>
            <a:off x="2956619" y="1484784"/>
            <a:ext cx="4071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ВЫПОЛНЕНИЕ ЦЕЛЕВОГО ПОКАЗАТЕЛЯ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-9000"/>
                    </a14:imgEffect>
                    <a14:imgEffect>
                      <a14:brightnessContrast bright="13000" contras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33" y="2048793"/>
            <a:ext cx="79208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5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7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9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5575" y="5969655"/>
            <a:ext cx="0" cy="705782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7487363"/>
              </p:ext>
            </p:extLst>
          </p:nvPr>
        </p:nvGraphicFramePr>
        <p:xfrm>
          <a:off x="1812763" y="1857046"/>
          <a:ext cx="6096000" cy="148336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ФАКТ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ПЛАН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2019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100%</a:t>
                      </a:r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80%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2020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48%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100%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2021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100%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1625751" y="3928788"/>
            <a:ext cx="73062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Проведение публичных мероприятий, направление ссылок на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страницы сайта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КНО (анонс и итоги мероприятия)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6963329" y="4667452"/>
            <a:ext cx="1939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u="sng" dirty="0" smtClean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</a:t>
            </a:r>
            <a:r>
              <a:rPr lang="ru-RU" u="sng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u="sng" dirty="0" smtClean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01.10.2020</a:t>
            </a:r>
            <a:endParaRPr lang="ru-RU" u="sng" dirty="0">
              <a:solidFill>
                <a:srgbClr val="A50021"/>
              </a:solidFill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1625751" y="4027735"/>
            <a:ext cx="0" cy="711173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75402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95" name="TextBox 1"/>
          <p:cNvSpPr txBox="1">
            <a:spLocks noChangeArrowheads="1"/>
          </p:cNvSpPr>
          <p:nvPr/>
        </p:nvSpPr>
        <p:spPr bwMode="auto">
          <a:xfrm>
            <a:off x="683412" y="2290949"/>
            <a:ext cx="755707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ru-RU" altLang="ru-RU" sz="1400" dirty="0" smtClean="0">
                <a:solidFill>
                  <a:schemeClr val="tx2">
                    <a:lumMod val="75000"/>
                  </a:schemeClr>
                </a:solidFill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46" name="Номер слайда 3"/>
          <p:cNvSpPr txBox="1">
            <a:spLocks/>
          </p:cNvSpPr>
          <p:nvPr/>
        </p:nvSpPr>
        <p:spPr bwMode="auto">
          <a:xfrm>
            <a:off x="7028376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0C343373-1C7F-44D7-B803-815907ABC9E1}" type="slidenum">
              <a:rPr lang="ru-RU" altLang="ru-RU" sz="2000" b="1">
                <a:solidFill>
                  <a:schemeClr val="bg2">
                    <a:lumMod val="50000"/>
                  </a:schemeClr>
                </a:solidFill>
                <a:latin typeface="Impact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ru-RU" altLang="ru-RU" sz="2000" b="1" dirty="0">
              <a:solidFill>
                <a:schemeClr val="bg2">
                  <a:lumMod val="50000"/>
                </a:schemeClr>
              </a:solidFill>
              <a:latin typeface="Impact" pitchFamily="34" charset="0"/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611560" y="343289"/>
            <a:ext cx="482552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Принятие порядков организации и осуществления регионального государственного контроля (надзора) в соответствующей сфере деятельности</a:t>
            </a:r>
            <a:endParaRPr 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"/>
          <p:cNvSpPr txBox="1">
            <a:spLocks noChangeArrowheads="1"/>
          </p:cNvSpPr>
          <p:nvPr/>
        </p:nvSpPr>
        <p:spPr bwMode="auto">
          <a:xfrm>
            <a:off x="235706" y="5969655"/>
            <a:ext cx="8712967" cy="52322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ru-RU" alt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Стандарт комплексной профилактики рисков причинения вреда охраняемым законом ценностям (протокол от 27 марта 2018 г. № 2)</a:t>
            </a: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58901" y="343289"/>
            <a:ext cx="55265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1.1.</a:t>
            </a:r>
            <a:endParaRPr 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122786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1051219" y="212203"/>
            <a:ext cx="7995294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buNone/>
            </a:pPr>
            <a:r>
              <a:rPr lang="ru-RU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2.4 Разработка и поддержание в актуальном состоянии </a:t>
            </a:r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руководств по соблюдению обязательных требований и обобщенных практик</a:t>
            </a:r>
            <a:endParaRPr lang="ru-RU" sz="20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8" y="141053"/>
            <a:ext cx="954451" cy="850185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13" name="TextBox 12"/>
          <p:cNvSpPr txBox="1"/>
          <p:nvPr/>
        </p:nvSpPr>
        <p:spPr>
          <a:xfrm>
            <a:off x="2956619" y="1484784"/>
            <a:ext cx="4071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ВЫПОЛНЕНИЕ ЦЕЛЕВОГО ПОКАЗАТЕЛЯ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-9000"/>
                    </a14:imgEffect>
                    <a14:imgEffect>
                      <a14:brightnessContrast bright="13000" contras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33" y="2048793"/>
            <a:ext cx="79208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5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7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9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5575" y="5969655"/>
            <a:ext cx="0" cy="705782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3355179"/>
              </p:ext>
            </p:extLst>
          </p:nvPr>
        </p:nvGraphicFramePr>
        <p:xfrm>
          <a:off x="1812763" y="1857046"/>
          <a:ext cx="6096000" cy="148336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ФАКТ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ПЛАН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2019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100%</a:t>
                      </a:r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50%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2020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91,3%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70%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2021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100%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1625751" y="3928788"/>
            <a:ext cx="73062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Актуализация руководств по соблюдению обязательных требований и обобщенных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практик,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аправление соответствующих ссылок  на страницы сайта КНО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6887558" y="4798081"/>
            <a:ext cx="2005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u="sng" dirty="0" smtClean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</a:t>
            </a:r>
            <a:r>
              <a:rPr lang="ru-RU" u="sng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u="sng" dirty="0" smtClean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21.09.2020</a:t>
            </a:r>
            <a:endParaRPr lang="ru-RU" u="sng" dirty="0">
              <a:solidFill>
                <a:srgbClr val="A50021"/>
              </a:solidFill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1625751" y="4027735"/>
            <a:ext cx="0" cy="711173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08986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95" name="TextBox 1"/>
          <p:cNvSpPr txBox="1">
            <a:spLocks noChangeArrowheads="1"/>
          </p:cNvSpPr>
          <p:nvPr/>
        </p:nvSpPr>
        <p:spPr bwMode="auto">
          <a:xfrm>
            <a:off x="683412" y="2290949"/>
            <a:ext cx="755707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just">
              <a:spcBef>
                <a:spcPct val="0"/>
              </a:spcBef>
              <a:buNone/>
              <a:defRPr/>
            </a:pPr>
            <a:r>
              <a:rPr lang="ru-RU" altLang="ru-RU" sz="1400" dirty="0" smtClean="0">
                <a:solidFill>
                  <a:schemeClr val="tx2">
                    <a:lumMod val="75000"/>
                  </a:schemeClr>
                </a:solidFill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46" name="Номер слайда 3"/>
          <p:cNvSpPr txBox="1">
            <a:spLocks/>
          </p:cNvSpPr>
          <p:nvPr/>
        </p:nvSpPr>
        <p:spPr bwMode="auto">
          <a:xfrm>
            <a:off x="7028376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0C343373-1C7F-44D7-B803-815907ABC9E1}" type="slidenum">
              <a:rPr lang="ru-RU" altLang="ru-RU" sz="2000" b="1">
                <a:solidFill>
                  <a:schemeClr val="bg2">
                    <a:lumMod val="50000"/>
                  </a:schemeClr>
                </a:solidFill>
                <a:latin typeface="Impact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ru-RU" altLang="ru-RU" sz="2000" b="1" dirty="0">
              <a:solidFill>
                <a:schemeClr val="bg2">
                  <a:lumMod val="50000"/>
                </a:schemeClr>
              </a:solidFill>
              <a:latin typeface="Impact" pitchFamily="34" charset="0"/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611560" y="343289"/>
            <a:ext cx="482552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Принятие порядков организации и осуществления регионального государственного контроля (надзора) в соответствующей сфере деятельности</a:t>
            </a:r>
            <a:endParaRPr 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"/>
          <p:cNvSpPr txBox="1">
            <a:spLocks noChangeArrowheads="1"/>
          </p:cNvSpPr>
          <p:nvPr/>
        </p:nvSpPr>
        <p:spPr bwMode="auto">
          <a:xfrm>
            <a:off x="235706" y="5903893"/>
            <a:ext cx="8712967" cy="95410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Постановление Правительства РФ от 30.06.2010 </a:t>
            </a:r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№ </a:t>
            </a:r>
            <a:r>
              <a:rPr lang="ru-RU" sz="1400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489 (ред. от 13.06.2020) "Об утверждении Правил подготовки органами государственного контроля (надзора) и органами муниципального контроля ежегодных планов проведения плановых проверок юридических лиц и индивидуальных предпринимателей"</a:t>
            </a:r>
            <a:endParaRPr lang="ru-RU" altLang="ru-RU" sz="1400" dirty="0">
              <a:solidFill>
                <a:schemeClr val="accent3">
                  <a:lumMod val="50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58901" y="343289"/>
            <a:ext cx="55265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1.1.</a:t>
            </a:r>
            <a:endParaRPr 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122786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1051219" y="212203"/>
            <a:ext cx="799529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buNone/>
            </a:pPr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3.1 </a:t>
            </a:r>
            <a:r>
              <a:rPr lang="ru-RU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Составление плана проверок на основании </a:t>
            </a:r>
            <a:br>
              <a:rPr lang="ru-RU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риск-ориентированного подхода </a:t>
            </a:r>
          </a:p>
          <a:p>
            <a:pPr algn="ctr">
              <a:buNone/>
            </a:pPr>
            <a:endParaRPr lang="ru-RU" sz="20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8" y="141053"/>
            <a:ext cx="954451" cy="850185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13" name="TextBox 12"/>
          <p:cNvSpPr txBox="1"/>
          <p:nvPr/>
        </p:nvSpPr>
        <p:spPr>
          <a:xfrm>
            <a:off x="2956619" y="1484784"/>
            <a:ext cx="4071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ВЫПОЛНЕНИЕ ЦЕЛЕВОГО ПОКАЗАТЕЛЯ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-9000"/>
                    </a14:imgEffect>
                    <a14:imgEffect>
                      <a14:brightnessContrast bright="13000" contras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33" y="2048793"/>
            <a:ext cx="79208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5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7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9" descr="Microsoft Outlook 2010: отсутствует подключение к Microsoft Exchang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5575" y="5969655"/>
            <a:ext cx="0" cy="705782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0887604"/>
              </p:ext>
            </p:extLst>
          </p:nvPr>
        </p:nvGraphicFramePr>
        <p:xfrm>
          <a:off x="1812763" y="1857046"/>
          <a:ext cx="6096000" cy="148336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ФАКТ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ПЛАН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2019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44%</a:t>
                      </a:r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30%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2020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50%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60%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2021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93366"/>
                          </a:solidFill>
                        </a:rPr>
                        <a:t>100%</a:t>
                      </a:r>
                      <a:endParaRPr lang="ru-RU" dirty="0">
                        <a:solidFill>
                          <a:srgbClr val="09336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1510862" y="4850917"/>
            <a:ext cx="73062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Направление планов проверок на 2021 год, с обязательным заполнением строки, в которой указана категория риска /класс опасности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202682" y="5435692"/>
            <a:ext cx="17459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600" u="sng" dirty="0" smtClean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</a:t>
            </a:r>
            <a:r>
              <a:rPr lang="ru-RU" sz="1600" u="sng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1600" u="sng" dirty="0" smtClean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21.09.2020</a:t>
            </a:r>
            <a:endParaRPr lang="ru-RU" sz="1600" u="sng" dirty="0">
              <a:solidFill>
                <a:srgbClr val="A50021"/>
              </a:solidFill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1473329" y="4850917"/>
            <a:ext cx="0" cy="95410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235706" y="3830705"/>
            <a:ext cx="574296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12</a:t>
            </a:r>
            <a:endParaRPr lang="ru-RU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66524" y="3828580"/>
            <a:ext cx="7950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Видов регионального государственного контроля (надзора), в отношении которых применяется риск-ориентированный подход  в Томской области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80728" y="3431498"/>
            <a:ext cx="2959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п</a:t>
            </a:r>
            <a:r>
              <a:rPr lang="ru-RU" b="1" dirty="0" smtClean="0"/>
              <a:t>о состоянию на 04.09.2020</a:t>
            </a:r>
            <a:endParaRPr lang="ru-RU" b="1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95785" y="3753265"/>
            <a:ext cx="2791828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65792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УФАС обвинило «белый» дом в ограничении конкуренции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00"/>
                    </a14:imgEffect>
                    <a14:imgEffect>
                      <a14:brightnessContrast bright="-13000"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54" y="-1"/>
            <a:ext cx="9162854" cy="6858001"/>
          </a:xfrm>
          <a:prstGeom prst="rect">
            <a:avLst/>
          </a:prstGeom>
          <a:noFill/>
          <a:effectLst>
            <a:glow>
              <a:schemeClr val="accent1">
                <a:alpha val="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5" name="Прямоугольник 6"/>
          <p:cNvSpPr>
            <a:spLocks noChangeArrowheads="1"/>
          </p:cNvSpPr>
          <p:nvPr/>
        </p:nvSpPr>
        <p:spPr bwMode="auto">
          <a:xfrm>
            <a:off x="7481644" y="6022975"/>
            <a:ext cx="13388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 smtClean="0">
                <a:solidFill>
                  <a:schemeClr val="bg1"/>
                </a:solidFill>
                <a:cs typeface="Arial" charset="0"/>
              </a:rPr>
              <a:t>04.09.2020</a:t>
            </a:r>
            <a:endParaRPr lang="ru-RU" altLang="ru-RU" sz="1800" dirty="0">
              <a:solidFill>
                <a:schemeClr val="bg1"/>
              </a:solidFill>
            </a:endParaRPr>
          </a:p>
        </p:txBody>
      </p:sp>
      <p:sp>
        <p:nvSpPr>
          <p:cNvPr id="27656" name="Text Box 6"/>
          <p:cNvSpPr txBox="1">
            <a:spLocks noChangeArrowheads="1"/>
          </p:cNvSpPr>
          <p:nvPr/>
        </p:nvSpPr>
        <p:spPr bwMode="auto">
          <a:xfrm>
            <a:off x="-18854" y="944820"/>
            <a:ext cx="9144001" cy="3913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endParaRPr lang="ru-RU" sz="24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en-US" sz="24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ДОСТИЖЕНИЕ ЦЕЛЕВЫХ ЗНАЧЕНИЙ ПОКАЗАТЕЛЕЙ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ЦЕЛЕВОЙ МОДЕЛИ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«ОСУЩЕСТВЛЕНИЕ КОНТРОЛЬНО-НАДЗОРНОЙ ДЕЯТЕЛЬНОСТИ В СУБЪЕКТАХ РОССИЙСКОЙ ФЕДЕРАЦИИ В 2019-2021 ГГ.»</a:t>
            </a:r>
          </a:p>
          <a:p>
            <a:pPr algn="ctr">
              <a:spcBef>
                <a:spcPts val="0"/>
              </a:spcBef>
              <a:buNone/>
            </a:pPr>
            <a:endParaRPr lang="en-US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en-US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457200">
              <a:spcBef>
                <a:spcPts val="1000"/>
              </a:spcBef>
              <a:buClr>
                <a:srgbClr val="90C226"/>
              </a:buClr>
              <a:buSzPct val="80000"/>
              <a:buNone/>
              <a:defRPr/>
            </a:pPr>
            <a:r>
              <a:rPr lang="ru-RU" alt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</a:t>
            </a:r>
            <a:endParaRPr lang="ru-RU" sz="2400" b="1" dirty="0" smtClean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-2252" y="0"/>
            <a:ext cx="9146252" cy="834425"/>
          </a:xfrm>
          <a:prstGeom prst="rect">
            <a:avLst/>
          </a:prstGeom>
          <a:solidFill>
            <a:srgbClr val="F0F5F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Департамент экономики Администрации Томской области</a:t>
            </a:r>
          </a:p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КОНТРОЛЬНО-НАДЗОРНАЯ ДЕЯТЕЛЬНОСТЬ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9" y="1060"/>
            <a:ext cx="954451" cy="850185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573994" y="5805264"/>
            <a:ext cx="8246478" cy="0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469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8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6052</TotalTime>
  <Words>1011</Words>
  <Application>Microsoft Office PowerPoint</Application>
  <PresentationFormat>Экран (4:3)</PresentationFormat>
  <Paragraphs>216</Paragraphs>
  <Slides>10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Тема Office</vt:lpstr>
      <vt:lpstr>8_Внутренние страницы 2</vt:lpstr>
      <vt:lpstr>3_Внутренние страницы 2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ожидаем</dc:title>
  <dc:creator>Дёшин Роман Борисович</dc:creator>
  <cp:lastModifiedBy>Татьяна Владимировна Панова</cp:lastModifiedBy>
  <cp:revision>294</cp:revision>
  <cp:lastPrinted>2020-03-05T01:56:14Z</cp:lastPrinted>
  <dcterms:created xsi:type="dcterms:W3CDTF">2015-10-21T12:28:41Z</dcterms:created>
  <dcterms:modified xsi:type="dcterms:W3CDTF">2020-09-07T03:18:11Z</dcterms:modified>
</cp:coreProperties>
</file>