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vk.com/away.php?utf=1&amp;to=https%3A%2F%2Ftomsk.gov.ru%2Fopendata" TargetMode="External"/><Relationship Id="rId4" Type="http://schemas.openxmlformats.org/officeDocument/2006/relationships/hyperlink" Target="https://vk.com/away.php?utf=1&amp;to=http%3A%2F%2Fdata.gov.ru%2Fopendata" TargetMode="External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487358" y="1488500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ru"/>
              <a:t>Команда “СибГМУ”</a:t>
            </a:r>
            <a:br>
              <a:rPr lang="ru"/>
            </a:br>
            <a:r>
              <a:rPr lang="ru" sz="3600"/>
              <a:t>Проект “Разработка online сервиса для поиска медицинских учреждений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1312200" y="3815650"/>
            <a:ext cx="7788900" cy="792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69850" lvl="0" marL="2286000" rtl="0" algn="r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/>
              <a:t>Участники:</a:t>
            </a:r>
          </a:p>
          <a:p>
            <a:pPr indent="-69850" lvl="0" marL="2286000" rtl="0" algn="r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/>
              <a:t>     Адий Эдуардов</a:t>
            </a:r>
          </a:p>
          <a:p>
            <a:pPr indent="0" lvl="0" marL="2286000" rtl="0" algn="r">
              <a:spcBef>
                <a:spcPts val="0"/>
              </a:spcBef>
              <a:buNone/>
            </a:pPr>
            <a:r>
              <a:rPr lang="ru" sz="1800"/>
              <a:t>     Денис Меренок</a:t>
            </a:r>
          </a:p>
          <a:p>
            <a:pPr indent="-69850" lvl="0" marL="2286000" rtl="0" algn="r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/>
              <a:t>Константин Бразовский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3474925" cy="1538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ru"/>
              <a:t>Цель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11700" y="1538625"/>
            <a:ext cx="8520600" cy="303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Разработать online сервис для поиска медицинских учреждений</a:t>
            </a:r>
          </a:p>
        </p:txBody>
      </p:sp>
      <p:pic>
        <p:nvPicPr>
          <p:cNvPr id="63" name="Shape 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882675" cy="12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2965350" y="300375"/>
            <a:ext cx="61788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/>
              <a:t>Использованные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ru"/>
              <a:t>реестры о</a:t>
            </a:r>
            <a:r>
              <a:rPr lang="ru"/>
              <a:t>ткрытых данных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1538625"/>
            <a:ext cx="8520600" cy="303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17500" lvl="0" marL="457200" rtl="0"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ru" sz="1400">
                <a:solidFill>
                  <a:schemeClr val="dk1"/>
                </a:solidFill>
                <a:highlight>
                  <a:srgbClr val="FFFFFF"/>
                </a:highlight>
              </a:rPr>
              <a:t>Перечень лицензий на медицинскую деятельность, выданных органами исполнительной власти Томской области, осуществляющими переданные полномочия Российской Федерации в области охраны здоровья граждан</a:t>
            </a:r>
          </a:p>
          <a:p>
            <a:pPr indent="-317500" lvl="0" marL="457200" rtl="0"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ru" sz="1400">
                <a:solidFill>
                  <a:schemeClr val="dk1"/>
                </a:solidFill>
                <a:highlight>
                  <a:srgbClr val="FFFFFF"/>
                </a:highlight>
              </a:rPr>
              <a:t>Сведения о местах нахождения медицинских организаций государственной системы здравоохранения, муниципальной системы здравоохранения и частной системы здравоохранения, имеющих лицензии на осуществление медицинской деятельности</a:t>
            </a:r>
          </a:p>
          <a:p>
            <a:pPr indent="-317500" lvl="0" marL="457200" rtl="0">
              <a:spcBef>
                <a:spcPts val="0"/>
              </a:spcBef>
              <a:buClr>
                <a:schemeClr val="dk1"/>
              </a:buClr>
              <a:buSzPct val="100000"/>
              <a:buChar char="●"/>
            </a:pPr>
            <a:r>
              <a:rPr lang="ru" sz="1400">
                <a:solidFill>
                  <a:schemeClr val="dk1"/>
                </a:solidFill>
                <a:highlight>
                  <a:srgbClr val="FFFFFF"/>
                </a:highlight>
              </a:rPr>
              <a:t>Независимая оценка качества оказания услуг медицинскими организациями (в амбулаторных и стационарных условиях)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  <a:highlight>
                  <a:srgbClr val="FFFFFF"/>
                </a:highlight>
              </a:rPr>
              <a:t> Использованные данные ресурсов:</a:t>
            </a:r>
            <a:r>
              <a:rPr lang="ru">
                <a:solidFill>
                  <a:schemeClr val="dk1"/>
                </a:solidFill>
                <a:highlight>
                  <a:srgbClr val="FFFFFF"/>
                </a:highlight>
              </a:rPr>
              <a:t> </a:t>
            </a:r>
            <a:r>
              <a:rPr lang="ru" u="sng">
                <a:solidFill>
                  <a:srgbClr val="2A5885"/>
                </a:solidFill>
                <a:highlight>
                  <a:srgbClr val="FFFFFF"/>
                </a:highlight>
                <a:hlinkClick r:id="rId3"/>
              </a:rPr>
              <a:t>tomsk.gov.ru/opendata</a:t>
            </a:r>
            <a:r>
              <a:rPr lang="ru">
                <a:solidFill>
                  <a:schemeClr val="dk1"/>
                </a:solidFill>
                <a:highlight>
                  <a:srgbClr val="FFFFFF"/>
                </a:highlight>
              </a:rPr>
              <a:t>, </a:t>
            </a:r>
            <a:r>
              <a:rPr lang="ru" u="sng">
                <a:solidFill>
                  <a:srgbClr val="2A5885"/>
                </a:solidFill>
                <a:highlight>
                  <a:srgbClr val="FFFFFF"/>
                </a:highlight>
                <a:hlinkClick r:id="rId4"/>
              </a:rPr>
              <a:t>data.gov.ru/opendata</a:t>
            </a:r>
          </a:p>
        </p:txBody>
      </p:sp>
      <p:pic>
        <p:nvPicPr>
          <p:cNvPr id="70" name="Shape 7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0"/>
            <a:ext cx="2882675" cy="12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2986000" y="445025"/>
            <a:ext cx="58464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ru"/>
              <a:t>Структура базы данных</a:t>
            </a:r>
          </a:p>
        </p:txBody>
      </p:sp>
      <p:pic>
        <p:nvPicPr>
          <p:cNvPr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882675" cy="127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Shape 7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13813" y="1474438"/>
            <a:ext cx="7116374" cy="315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2359200" y="445025"/>
            <a:ext cx="64731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/>
              <a:t>Интерфейс Web приложения</a:t>
            </a:r>
          </a:p>
        </p:txBody>
      </p:sp>
      <p:pic>
        <p:nvPicPr>
          <p:cNvPr id="83" name="Shape 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0135" y="1044600"/>
            <a:ext cx="7143728" cy="4018351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Shape 8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2359188" cy="104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2882675" y="445025"/>
            <a:ext cx="5949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/>
              <a:t>Выявленные особенности </a:t>
            </a:r>
            <a:br>
              <a:rPr lang="ru"/>
            </a:br>
            <a:r>
              <a:rPr lang="ru"/>
              <a:t>данных открытых реестров 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311700" y="1538625"/>
            <a:ext cx="8520600" cy="3030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dk1"/>
              </a:buClr>
            </a:pPr>
            <a:r>
              <a:rPr lang="ru">
                <a:solidFill>
                  <a:schemeClr val="dk1"/>
                </a:solidFill>
                <a:highlight>
                  <a:srgbClr val="FFFFFF"/>
                </a:highlight>
              </a:rPr>
              <a:t>Неполнота данных: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ru">
                <a:solidFill>
                  <a:schemeClr val="dk1"/>
                </a:solidFill>
                <a:highlight>
                  <a:srgbClr val="FFFFFF"/>
                </a:highlight>
              </a:rPr>
              <a:t>Нет данных о медицинских организациях Томской области в реестре независимой оценки качества оказания услуг медицинскими организациями (в амбулаторных и стационарных условиях)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  <a:buAutoNum type="arabicPeriod"/>
            </a:pPr>
            <a:r>
              <a:rPr lang="ru">
                <a:solidFill>
                  <a:schemeClr val="dk1"/>
                </a:solidFill>
                <a:highlight>
                  <a:srgbClr val="FFFFFF"/>
                </a:highlight>
              </a:rPr>
              <a:t>Неполное соответствие данных в реестре о лицензированных видах деятельности и реестре сведений о местах нахождения медицинских организаций.</a:t>
            </a:r>
          </a:p>
          <a:p>
            <a:pPr indent="-342900" lvl="0" marL="457200" rtl="0">
              <a:spcBef>
                <a:spcPts val="0"/>
              </a:spcBef>
              <a:buClr>
                <a:schemeClr val="dk1"/>
              </a:buClr>
            </a:pPr>
            <a:r>
              <a:rPr lang="ru">
                <a:solidFill>
                  <a:schemeClr val="dk1"/>
                </a:solidFill>
                <a:highlight>
                  <a:srgbClr val="FFFFFF"/>
                </a:highlight>
              </a:rPr>
              <a:t>Дублирование данных</a:t>
            </a:r>
          </a:p>
        </p:txBody>
      </p:sp>
      <p:pic>
        <p:nvPicPr>
          <p:cNvPr id="91" name="Shape 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882675" cy="12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311700" y="2355750"/>
            <a:ext cx="8520600" cy="1789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2800">
                <a:solidFill>
                  <a:schemeClr val="dk1"/>
                </a:solidFill>
              </a:rPr>
              <a:t>Спасибо за внимание!</a:t>
            </a:r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882675" cy="12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