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7" r:id="rId5"/>
    <p:sldId id="261" r:id="rId6"/>
    <p:sldId id="257" r:id="rId7"/>
    <p:sldId id="258" r:id="rId8"/>
    <p:sldId id="266" r:id="rId9"/>
    <p:sldId id="265" r:id="rId10"/>
  </p:sldIdLst>
  <p:sldSz cx="9001125" cy="5715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144" d="100"/>
          <a:sy n="144" d="100"/>
        </p:scale>
        <p:origin x="784" y="176"/>
      </p:cViewPr>
      <p:guideLst>
        <p:guide orient="horz" pos="180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5085" y="1775358"/>
            <a:ext cx="7650956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169" y="3238500"/>
            <a:ext cx="6300788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5817" y="228869"/>
            <a:ext cx="2025253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0056" y="228869"/>
            <a:ext cx="5925741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027" y="3672418"/>
            <a:ext cx="7650956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1027" y="2422261"/>
            <a:ext cx="7650956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056" y="1333501"/>
            <a:ext cx="3975497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5573" y="1333501"/>
            <a:ext cx="3975497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6" y="1279261"/>
            <a:ext cx="3977060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" y="1812396"/>
            <a:ext cx="3977060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449" y="1279261"/>
            <a:ext cx="3978622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449" y="1812396"/>
            <a:ext cx="3978622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60" y="227541"/>
            <a:ext cx="2961308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9191" y="227543"/>
            <a:ext cx="5031879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060" y="1195920"/>
            <a:ext cx="2961308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284" y="4000500"/>
            <a:ext cx="5400675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64284" y="510646"/>
            <a:ext cx="5400675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4284" y="4472785"/>
            <a:ext cx="5400675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7" y="228866"/>
            <a:ext cx="8101013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7" y="1333501"/>
            <a:ext cx="8101013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0057" y="5296962"/>
            <a:ext cx="210026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75385" y="5296962"/>
            <a:ext cx="285035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0807" y="5296962"/>
            <a:ext cx="210026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7950" y="1777382"/>
            <a:ext cx="5472608" cy="1225021"/>
          </a:xfrm>
        </p:spPr>
        <p:txBody>
          <a:bodyPr>
            <a:normAutofit fontScale="90000"/>
          </a:bodyPr>
          <a:lstStyle/>
          <a:p>
            <a:r>
              <a:rPr lang="ru-RU" dirty="0"/>
              <a:t>Система мониторинга общественного мнения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8195" y="3217540"/>
            <a:ext cx="2862361" cy="627112"/>
          </a:xfrm>
        </p:spPr>
        <p:txBody>
          <a:bodyPr>
            <a:normAutofit fontScale="92500"/>
          </a:bodyPr>
          <a:lstStyle/>
          <a:p>
            <a:r>
              <a:rPr lang="ru-RU" dirty="0"/>
              <a:t>Правило Байеса</a:t>
            </a:r>
          </a:p>
        </p:txBody>
      </p:sp>
    </p:spTree>
    <p:extLst>
      <p:ext uri="{BB962C8B-B14F-4D97-AF65-F5344CB8AC3E}">
        <p14:creationId xmlns:p14="http://schemas.microsoft.com/office/powerpoint/2010/main" val="3121356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057" y="1333500"/>
            <a:ext cx="6138737" cy="39002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Существует проблема оценки качества работы государственных органов власти со стороны общества. </a:t>
            </a:r>
          </a:p>
          <a:p>
            <a:pPr marL="0" indent="0">
              <a:buNone/>
            </a:pPr>
            <a:r>
              <a:rPr lang="ru-RU" dirty="0"/>
              <a:t>Тем не менее в 2015 году появился сервис, где любой пользователь может оставить отзыв об органе власти. Вручную обрабатывать отзывы нецелесообразно и дорого. Соответственно, появляется необходимость в системе, которая будет автоматически обрабатывать их и представлять результаты в удобно интерпретируемой форме.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7"/>
          <a:stretch/>
        </p:blipFill>
        <p:spPr>
          <a:xfrm>
            <a:off x="6804818" y="3450256"/>
            <a:ext cx="1809750" cy="226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4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6"/>
          <a:stretch/>
        </p:blipFill>
        <p:spPr>
          <a:xfrm>
            <a:off x="5508674" y="2488700"/>
            <a:ext cx="3276301" cy="32002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114" y="1300450"/>
            <a:ext cx="4968551" cy="400532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Мы предлагаем систему, которая на основании текста отзыва определяет его сентиментальную составляющую. </a:t>
            </a:r>
          </a:p>
          <a:p>
            <a:r>
              <a:rPr lang="ru-RU" dirty="0"/>
              <a:t>Автоматическая обработка отзывов помогает быстро и эффективно  представить данные в легко интерпретируемой форме.</a:t>
            </a:r>
          </a:p>
          <a:p>
            <a:r>
              <a:rPr lang="ru-RU" dirty="0"/>
              <a:t>Система позволяет отслеживать изменение отношения публики к органам власти в динамике и делать соответствующие выводы о их работе</a:t>
            </a:r>
          </a:p>
        </p:txBody>
      </p:sp>
    </p:spTree>
    <p:extLst>
      <p:ext uri="{BB962C8B-B14F-4D97-AF65-F5344CB8AC3E}">
        <p14:creationId xmlns:p14="http://schemas.microsoft.com/office/powerpoint/2010/main" val="260947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239" y="-25247"/>
            <a:ext cx="8101013" cy="722508"/>
          </a:xfrm>
        </p:spPr>
        <p:txBody>
          <a:bodyPr>
            <a:normAutofit fontScale="90000"/>
          </a:bodyPr>
          <a:lstStyle/>
          <a:p>
            <a:r>
              <a:rPr lang="ru-RU" dirty="0"/>
              <a:t>Данные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122" y="757267"/>
            <a:ext cx="7569840" cy="24241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Были взяты отзывы, поступившие через </a:t>
            </a:r>
            <a:r>
              <a:rPr lang="ru-RU" dirty="0" err="1"/>
              <a:t>виджет</a:t>
            </a:r>
            <a:r>
              <a:rPr lang="ru-RU" dirty="0"/>
              <a:t> обратной связи АИС «Мониторинг </a:t>
            </a:r>
            <a:r>
              <a:rPr lang="ru-RU" dirty="0" err="1"/>
              <a:t>Госсайтов</a:t>
            </a:r>
            <a:r>
              <a:rPr lang="ru-RU" dirty="0"/>
              <a:t>»</a:t>
            </a:r>
          </a:p>
          <a:p>
            <a:r>
              <a:rPr lang="de-DE" dirty="0"/>
              <a:t>Data.gov.ru/</a:t>
            </a:r>
            <a:r>
              <a:rPr lang="de-DE" dirty="0" err="1"/>
              <a:t>opendata</a:t>
            </a:r>
            <a:r>
              <a:rPr lang="de-DE" dirty="0"/>
              <a:t>/7710349494-gosmonitor-review</a:t>
            </a:r>
          </a:p>
          <a:p>
            <a:r>
              <a:rPr lang="ru-RU" dirty="0"/>
              <a:t>Набор данных содержит множество отзывов, оставленных через </a:t>
            </a:r>
            <a:r>
              <a:rPr lang="ru-RU" dirty="0" err="1"/>
              <a:t>виджет</a:t>
            </a:r>
            <a:r>
              <a:rPr lang="ru-RU" dirty="0"/>
              <a:t> обратной связи о различных государственных органах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t="24207" r="16078" b="37897"/>
          <a:stretch/>
        </p:blipFill>
        <p:spPr bwMode="auto">
          <a:xfrm>
            <a:off x="8320" y="3097527"/>
            <a:ext cx="8992806" cy="198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14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Потенциал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056" y="1201317"/>
            <a:ext cx="7722914" cy="3903820"/>
          </a:xfrm>
        </p:spPr>
        <p:txBody>
          <a:bodyPr/>
          <a:lstStyle/>
          <a:p>
            <a:r>
              <a:rPr lang="ru-RU" dirty="0"/>
              <a:t>Помимо данных, получаемы от </a:t>
            </a:r>
            <a:r>
              <a:rPr lang="de-DE" dirty="0"/>
              <a:t>data.gov.ru </a:t>
            </a:r>
            <a:r>
              <a:rPr lang="ru-RU" dirty="0"/>
              <a:t>также можно привлекать данные из социальных медиа (</a:t>
            </a:r>
            <a:r>
              <a:rPr lang="de-DE" dirty="0" err="1"/>
              <a:t>twitter</a:t>
            </a:r>
            <a:r>
              <a:rPr lang="de-DE" dirty="0"/>
              <a:t>, </a:t>
            </a:r>
            <a:r>
              <a:rPr lang="ru-RU" dirty="0" err="1"/>
              <a:t>вконтакте</a:t>
            </a:r>
            <a:r>
              <a:rPr lang="ru-RU" dirty="0"/>
              <a:t> и др.)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70" y="3217540"/>
            <a:ext cx="2462178" cy="1978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12" y="2831872"/>
            <a:ext cx="3960440" cy="26402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02" y="3309703"/>
            <a:ext cx="1783085" cy="17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61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m\Desktop\hackaton\modeling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110" y="3012914"/>
            <a:ext cx="5114914" cy="26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239" y="-2157"/>
            <a:ext cx="8101013" cy="952500"/>
          </a:xfrm>
        </p:spPr>
        <p:txBody>
          <a:bodyPr/>
          <a:lstStyle/>
          <a:p>
            <a:r>
              <a:rPr lang="ru-RU" dirty="0"/>
              <a:t>Модель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706" y="1151702"/>
            <a:ext cx="7924255" cy="192182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качестве обучающего набора использовался </a:t>
            </a:r>
            <a:r>
              <a:rPr lang="ru-RU" dirty="0" err="1"/>
              <a:t>сентимент</a:t>
            </a:r>
            <a:r>
              <a:rPr lang="ru-RU" dirty="0"/>
              <a:t>-корпус коротких русскоязычных текстов (47503 – негативных,65491 – позитивных)</a:t>
            </a:r>
          </a:p>
          <a:p>
            <a:r>
              <a:rPr lang="ru-RU" dirty="0"/>
              <a:t>Тексты были представлены в виде векторов помощью метода </a:t>
            </a:r>
            <a:r>
              <a:rPr lang="de-DE" dirty="0"/>
              <a:t>„Bag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words</a:t>
            </a:r>
            <a:r>
              <a:rPr lang="de-DE" dirty="0"/>
              <a:t>“</a:t>
            </a:r>
            <a:endParaRPr lang="ru-RU" dirty="0"/>
          </a:p>
          <a:p>
            <a:r>
              <a:rPr lang="ru-RU" dirty="0"/>
              <a:t>Каждое слово было взвешено статистической мерой </a:t>
            </a:r>
            <a:r>
              <a:rPr lang="de-DE" dirty="0" err="1"/>
              <a:t>Tf</a:t>
            </a:r>
            <a:r>
              <a:rPr lang="en-US" dirty="0"/>
              <a:t>-</a:t>
            </a:r>
            <a:r>
              <a:rPr lang="en-US" dirty="0" err="1"/>
              <a:t>idf</a:t>
            </a:r>
            <a:endParaRPr lang="de-DE" dirty="0"/>
          </a:p>
        </p:txBody>
      </p:sp>
      <p:pic>
        <p:nvPicPr>
          <p:cNvPr id="1028" name="Picture 4" descr="C:\Users\Tom\Desktop\hackaton\modeling\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7580"/>
            <a:ext cx="4396514" cy="21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68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239" y="0"/>
            <a:ext cx="8101013" cy="952500"/>
          </a:xfrm>
        </p:spPr>
        <p:txBody>
          <a:bodyPr/>
          <a:lstStyle/>
          <a:p>
            <a:r>
              <a:rPr lang="ru-RU" dirty="0"/>
              <a:t>Модель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8554" y="1561356"/>
            <a:ext cx="4111207" cy="3771636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В качестве классификационной модели была использована логистическая регрессия</a:t>
            </a:r>
          </a:p>
          <a:p>
            <a:r>
              <a:rPr lang="ru-RU" sz="2400" dirty="0"/>
              <a:t>Точность </a:t>
            </a:r>
            <a:r>
              <a:rPr lang="en-US" sz="2400" dirty="0"/>
              <a:t>(</a:t>
            </a:r>
            <a:r>
              <a:rPr lang="de-DE" sz="2400" dirty="0" err="1"/>
              <a:t>Accurac</a:t>
            </a:r>
            <a:r>
              <a:rPr lang="en-US" sz="2400" dirty="0"/>
              <a:t>y) </a:t>
            </a:r>
            <a:r>
              <a:rPr lang="ru-RU" sz="2400" dirty="0"/>
              <a:t>– 75,9%</a:t>
            </a:r>
            <a:endParaRPr lang="ru-RU" dirty="0"/>
          </a:p>
          <a:p>
            <a:r>
              <a:rPr lang="de-DE" sz="2400" dirty="0" err="1"/>
              <a:t>False</a:t>
            </a:r>
            <a:r>
              <a:rPr lang="de-DE" sz="2400" dirty="0"/>
              <a:t> negative </a:t>
            </a:r>
            <a:r>
              <a:rPr lang="ru-RU" sz="2400" dirty="0"/>
              <a:t>и </a:t>
            </a:r>
            <a:r>
              <a:rPr lang="en-US" sz="2400" dirty="0"/>
              <a:t>False positive </a:t>
            </a:r>
            <a:r>
              <a:rPr lang="ru-RU" sz="2400" dirty="0"/>
              <a:t>распределены равномерно</a:t>
            </a:r>
          </a:p>
          <a:p>
            <a:r>
              <a:rPr lang="ru-RU" sz="2400" dirty="0"/>
              <a:t>Издержки классификации равны между собой</a:t>
            </a:r>
          </a:p>
        </p:txBody>
      </p:sp>
      <p:pic>
        <p:nvPicPr>
          <p:cNvPr id="2050" name="Picture 2" descr="C:\Users\Tom\Desktop\hackaton\modeling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" y="769268"/>
            <a:ext cx="432945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224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Бублик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74" y="276622"/>
            <a:ext cx="492007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96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4B92F2-B150-4543-9B06-AA3FFCA62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58" y="342799"/>
            <a:ext cx="5329113" cy="517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60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245</Words>
  <Application>Microsoft Macintosh PowerPoint</Application>
  <PresentationFormat>Произвольный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Система мониторинга общественного мнения</vt:lpstr>
      <vt:lpstr>Проблема</vt:lpstr>
      <vt:lpstr>Решение</vt:lpstr>
      <vt:lpstr>Данные</vt:lpstr>
      <vt:lpstr>Потенциал</vt:lpstr>
      <vt:lpstr>Модель</vt:lpstr>
      <vt:lpstr>Модель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мониторинга общественного мнения</dc:title>
  <dc:creator>Tizert</dc:creator>
  <cp:lastModifiedBy>Артемий Федотов</cp:lastModifiedBy>
  <cp:revision>16</cp:revision>
  <cp:lastPrinted>2018-10-27T05:05:26Z</cp:lastPrinted>
  <dcterms:created xsi:type="dcterms:W3CDTF">2018-10-26T06:39:46Z</dcterms:created>
  <dcterms:modified xsi:type="dcterms:W3CDTF">2018-10-27T05:05:27Z</dcterms:modified>
</cp:coreProperties>
</file>