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9" r:id="rId4"/>
    <p:sldId id="262" r:id="rId5"/>
    <p:sldId id="265" r:id="rId6"/>
    <p:sldId id="267" r:id="rId7"/>
    <p:sldId id="274" r:id="rId8"/>
    <p:sldId id="276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FF9411-54DF-465B-A4DF-8A763663E805}">
          <p14:sldIdLst>
            <p14:sldId id="256"/>
            <p14:sldId id="257"/>
            <p14:sldId id="279"/>
          </p14:sldIdLst>
        </p14:section>
        <p14:section name="Untitled Section" id="{44B6C08F-D793-4E8F-ADA8-4FC5CE20214E}">
          <p14:sldIdLst>
            <p14:sldId id="262"/>
            <p14:sldId id="265"/>
            <p14:sldId id="267"/>
            <p14:sldId id="274"/>
            <p14:sldId id="276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C18"/>
    <a:srgbClr val="F4384E"/>
    <a:srgbClr val="07A3D9"/>
    <a:srgbClr val="FE5F64"/>
    <a:srgbClr val="F65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E206F-AEAE-4FF6-B922-BDFE5D95A22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F5FD-C375-44B2-8A85-2859F2C92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0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4C4-0A8A-4D97-B146-55C7A81F58C4}" type="datetime1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www.presentatiostemplate.com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2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1319-8AD5-4B6E-874F-A279AF97F8B7}" type="datetime1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www.presentatiostemplate.com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0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5146-6C40-42E3-9E19-967E4EF482F2}" type="datetime1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www.presentatiostemplate.com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EB98-74D2-4E45-ACDB-D88F9752B899}" type="datetime1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www.presentatiostemplate.com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5DD-219A-4447-8683-9BD4C59B147C}" type="datetime1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www.presentatiostemplate.com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0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23512"/>
            <a:ext cx="6673850" cy="583372"/>
          </a:xfrm>
          <a:prstGeom prst="roundRect">
            <a:avLst>
              <a:gd name="adj" fmla="val 50000"/>
            </a:avLst>
          </a:prstGeom>
          <a:solidFill>
            <a:srgbClr val="85CC18"/>
          </a:solidFill>
        </p:spPr>
        <p:txBody>
          <a:bodyPr lIns="182880" tIns="45720" rIns="182880" bIns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A24D-52FD-4F8D-BEBC-2C131356AD11}" type="datetime1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www.presentatiostemplate.com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367666" cy="365125"/>
          </a:xfrm>
        </p:spPr>
        <p:txBody>
          <a:bodyPr lIns="0" rIns="0"/>
          <a:lstStyle>
            <a:lvl1pPr algn="ctr">
              <a:defRPr sz="900"/>
            </a:lvl1pPr>
          </a:lstStyle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8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6673850" cy="549275"/>
          </a:xfrm>
          <a:prstGeom prst="roundRect">
            <a:avLst>
              <a:gd name="adj" fmla="val 50000"/>
            </a:avLst>
          </a:prstGeom>
          <a:solidFill>
            <a:srgbClr val="85CC18"/>
          </a:solidFill>
        </p:spPr>
        <p:txBody>
          <a:bodyPr lIns="182880" tIns="182880" bIns="18288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A24D-52FD-4F8D-BEBC-2C131356AD11}" type="datetime1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www.presentatiostemplate.com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367666" cy="365125"/>
          </a:xfrm>
        </p:spPr>
        <p:txBody>
          <a:bodyPr lIns="0" rIns="0"/>
          <a:lstStyle>
            <a:lvl1pPr algn="ctr">
              <a:defRPr sz="900"/>
            </a:lvl1pPr>
          </a:lstStyle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23893" y="1353136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84738" y="1404797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23893" y="3820880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284738" y="3895609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1C20-9D16-471F-AD8F-CA37ACF54B66}" type="datetime1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www.presentatiostemplate.com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3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EC28-7FFC-49D9-85C4-BCCD1F3E0FBE}" type="datetime1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www.presentatiostemplate.com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4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7A59-CCF2-4DC1-91E3-8EDDA1EBCA8C}" type="datetime1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www.presentatiostemplate.com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DB10-060E-461D-BAFD-7B5555B2CF31}" type="datetime1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www.presentatiostemplate.com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8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7B8-89B3-49BC-AED3-5BE962F4108E}" type="datetime1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www.presentatiostemplate.com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5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7CF3-7656-44F7-820F-38601722D2CD}" type="datetime1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www.presentatiostemplate.com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429250" y="1724025"/>
            <a:ext cx="1333500" cy="1333500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8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418305"/>
            <a:ext cx="6435726" cy="6484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52400" sx="102000" sy="102000" algn="ctr" rotWithShape="0">
              <a:prstClr val="black">
                <a:alpha val="14000"/>
              </a:prstClr>
            </a:outerShdw>
          </a:effectLst>
        </p:spPr>
        <p:txBody>
          <a:bodyPr vert="horz" lIns="182880" tIns="457200" rIns="91440" bIns="365760" rtlCol="0" anchor="ctr">
            <a:noAutofit/>
          </a:bodyPr>
          <a:lstStyle/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1033A-9890-4229-AAE6-1CB03069F4AF}" type="datetime1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www.presentatiostemplate.com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5175" y="6356350"/>
            <a:ext cx="360046" cy="365125"/>
          </a:xfrm>
          <a:prstGeom prst="flowChartConnector">
            <a:avLst/>
          </a:prstGeom>
          <a:solidFill>
            <a:srgbClr val="85CC18"/>
          </a:solidFill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2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sk.gov.ru/opendata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-400050" y="5291320"/>
            <a:ext cx="3460750" cy="126188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2579" y="1743940"/>
            <a:ext cx="8111094" cy="1233004"/>
          </a:xfrm>
        </p:spPr>
        <p:txBody>
          <a:bodyPr lIns="0" bIns="274320">
            <a:normAutofit fontScale="90000"/>
          </a:bodyPr>
          <a:lstStyle/>
          <a:p>
            <a:r>
              <a:rPr lang="en-US" sz="9600" dirty="0" smtClean="0"/>
              <a:t>Tom Best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6630" y="6538738"/>
            <a:ext cx="1545345" cy="33792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Томск 2018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42950" y="5315809"/>
            <a:ext cx="2733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Команда «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Take Five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»</a:t>
            </a:r>
          </a:p>
          <a:p>
            <a:r>
              <a:rPr lang="ru-RU" sz="1200" dirty="0" err="1" smtClean="0">
                <a:solidFill>
                  <a:schemeClr val="bg1"/>
                </a:solidFill>
                <a:latin typeface="+mj-lt"/>
              </a:rPr>
              <a:t>Азарная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 Валерия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Голов Владимир</a:t>
            </a:r>
          </a:p>
          <a:p>
            <a:r>
              <a:rPr lang="ru-RU" sz="1200" dirty="0" err="1" smtClean="0">
                <a:solidFill>
                  <a:schemeClr val="bg1"/>
                </a:solidFill>
                <a:latin typeface="+mj-lt"/>
              </a:rPr>
              <a:t>Дашпылова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 Мирослава</a:t>
            </a:r>
          </a:p>
          <a:p>
            <a:r>
              <a:rPr lang="ru-RU" sz="1200" dirty="0" err="1" smtClean="0">
                <a:solidFill>
                  <a:schemeClr val="bg1"/>
                </a:solidFill>
                <a:latin typeface="+mj-lt"/>
              </a:rPr>
              <a:t>Тарапкина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 Светлана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+mj-lt"/>
              </a:rPr>
              <a:t>Шабанова Екатерина</a:t>
            </a:r>
          </a:p>
          <a:p>
            <a:endParaRPr lang="ru-RU" sz="1200" dirty="0" smtClean="0">
              <a:solidFill>
                <a:schemeClr val="bg1"/>
              </a:solidFill>
              <a:latin typeface="+mj-lt"/>
            </a:endParaRPr>
          </a:p>
          <a:p>
            <a:endParaRPr lang="en-US" sz="1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5280" y="2970046"/>
            <a:ext cx="98160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+mj-lt"/>
              </a:rPr>
              <a:t>Сервис для поиска оптимального </a:t>
            </a:r>
          </a:p>
          <a:p>
            <a:r>
              <a:rPr lang="ru-RU" sz="4400" dirty="0" smtClean="0">
                <a:latin typeface="+mj-lt"/>
              </a:rPr>
              <a:t>расположения жилья в городе Томск</a:t>
            </a:r>
            <a:endParaRPr lang="en-US" sz="4400" dirty="0">
              <a:latin typeface="+mj-lt"/>
            </a:endParaRPr>
          </a:p>
        </p:txBody>
      </p:sp>
      <p:grpSp>
        <p:nvGrpSpPr>
          <p:cNvPr id="7" name="Group 1142"/>
          <p:cNvGrpSpPr/>
          <p:nvPr/>
        </p:nvGrpSpPr>
        <p:grpSpPr>
          <a:xfrm>
            <a:off x="10543524" y="1855259"/>
            <a:ext cx="953013" cy="1082725"/>
            <a:chOff x="15638463" y="12347576"/>
            <a:chExt cx="982662" cy="1047750"/>
          </a:xfrm>
        </p:grpSpPr>
        <p:sp>
          <p:nvSpPr>
            <p:cNvPr id="9" name="Rectangle 284"/>
            <p:cNvSpPr>
              <a:spLocks noChangeArrowheads="1"/>
            </p:cNvSpPr>
            <p:nvPr/>
          </p:nvSpPr>
          <p:spPr bwMode="auto">
            <a:xfrm>
              <a:off x="15770225" y="12936538"/>
              <a:ext cx="63500" cy="650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10" name="Rectangle 285"/>
            <p:cNvSpPr>
              <a:spLocks noChangeArrowheads="1"/>
            </p:cNvSpPr>
            <p:nvPr/>
          </p:nvSpPr>
          <p:spPr bwMode="auto">
            <a:xfrm>
              <a:off x="15770225" y="13066713"/>
              <a:ext cx="63500" cy="66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11" name="Rectangle 286"/>
            <p:cNvSpPr>
              <a:spLocks noChangeArrowheads="1"/>
            </p:cNvSpPr>
            <p:nvPr/>
          </p:nvSpPr>
          <p:spPr bwMode="auto">
            <a:xfrm>
              <a:off x="16424275" y="12936538"/>
              <a:ext cx="65087" cy="650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12" name="Rectangle 287"/>
            <p:cNvSpPr>
              <a:spLocks noChangeArrowheads="1"/>
            </p:cNvSpPr>
            <p:nvPr/>
          </p:nvSpPr>
          <p:spPr bwMode="auto">
            <a:xfrm>
              <a:off x="16065500" y="12673013"/>
              <a:ext cx="128587" cy="66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13" name="Rectangle 288"/>
            <p:cNvSpPr>
              <a:spLocks noChangeArrowheads="1"/>
            </p:cNvSpPr>
            <p:nvPr/>
          </p:nvSpPr>
          <p:spPr bwMode="auto">
            <a:xfrm>
              <a:off x="15770225" y="12804776"/>
              <a:ext cx="63500" cy="650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14" name="Rectangle 289"/>
            <p:cNvSpPr>
              <a:spLocks noChangeArrowheads="1"/>
            </p:cNvSpPr>
            <p:nvPr/>
          </p:nvSpPr>
          <p:spPr bwMode="auto">
            <a:xfrm>
              <a:off x="16424275" y="13066713"/>
              <a:ext cx="65087" cy="66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15" name="Rectangle 290"/>
            <p:cNvSpPr>
              <a:spLocks noChangeArrowheads="1"/>
            </p:cNvSpPr>
            <p:nvPr/>
          </p:nvSpPr>
          <p:spPr bwMode="auto">
            <a:xfrm>
              <a:off x="16065500" y="12936538"/>
              <a:ext cx="128587" cy="650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16" name="Rectangle 291"/>
            <p:cNvSpPr>
              <a:spLocks noChangeArrowheads="1"/>
            </p:cNvSpPr>
            <p:nvPr/>
          </p:nvSpPr>
          <p:spPr bwMode="auto">
            <a:xfrm>
              <a:off x="16065500" y="12804776"/>
              <a:ext cx="128587" cy="650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17" name="Rectangle 292"/>
            <p:cNvSpPr>
              <a:spLocks noChangeArrowheads="1"/>
            </p:cNvSpPr>
            <p:nvPr/>
          </p:nvSpPr>
          <p:spPr bwMode="auto">
            <a:xfrm>
              <a:off x="16065500" y="13066713"/>
              <a:ext cx="128587" cy="66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18" name="Freeform 293"/>
            <p:cNvSpPr>
              <a:spLocks noEditPoints="1"/>
            </p:cNvSpPr>
            <p:nvPr/>
          </p:nvSpPr>
          <p:spPr bwMode="auto">
            <a:xfrm>
              <a:off x="15638463" y="12347576"/>
              <a:ext cx="982662" cy="1047750"/>
            </a:xfrm>
            <a:custGeom>
              <a:avLst/>
              <a:gdLst>
                <a:gd name="T0" fmla="*/ 454 w 619"/>
                <a:gd name="T1" fmla="*/ 123 h 660"/>
                <a:gd name="T2" fmla="*/ 331 w 619"/>
                <a:gd name="T3" fmla="*/ 123 h 660"/>
                <a:gd name="T4" fmla="*/ 331 w 619"/>
                <a:gd name="T5" fmla="*/ 0 h 660"/>
                <a:gd name="T6" fmla="*/ 288 w 619"/>
                <a:gd name="T7" fmla="*/ 0 h 660"/>
                <a:gd name="T8" fmla="*/ 288 w 619"/>
                <a:gd name="T9" fmla="*/ 123 h 660"/>
                <a:gd name="T10" fmla="*/ 164 w 619"/>
                <a:gd name="T11" fmla="*/ 123 h 660"/>
                <a:gd name="T12" fmla="*/ 164 w 619"/>
                <a:gd name="T13" fmla="*/ 205 h 660"/>
                <a:gd name="T14" fmla="*/ 0 w 619"/>
                <a:gd name="T15" fmla="*/ 205 h 660"/>
                <a:gd name="T16" fmla="*/ 0 w 619"/>
                <a:gd name="T17" fmla="*/ 660 h 660"/>
                <a:gd name="T18" fmla="*/ 619 w 619"/>
                <a:gd name="T19" fmla="*/ 660 h 660"/>
                <a:gd name="T20" fmla="*/ 619 w 619"/>
                <a:gd name="T21" fmla="*/ 288 h 660"/>
                <a:gd name="T22" fmla="*/ 454 w 619"/>
                <a:gd name="T23" fmla="*/ 288 h 660"/>
                <a:gd name="T24" fmla="*/ 454 w 619"/>
                <a:gd name="T25" fmla="*/ 123 h 660"/>
                <a:gd name="T26" fmla="*/ 164 w 619"/>
                <a:gd name="T27" fmla="*/ 619 h 660"/>
                <a:gd name="T28" fmla="*/ 123 w 619"/>
                <a:gd name="T29" fmla="*/ 619 h 660"/>
                <a:gd name="T30" fmla="*/ 123 w 619"/>
                <a:gd name="T31" fmla="*/ 536 h 660"/>
                <a:gd name="T32" fmla="*/ 83 w 619"/>
                <a:gd name="T33" fmla="*/ 536 h 660"/>
                <a:gd name="T34" fmla="*/ 83 w 619"/>
                <a:gd name="T35" fmla="*/ 619 h 660"/>
                <a:gd name="T36" fmla="*/ 40 w 619"/>
                <a:gd name="T37" fmla="*/ 619 h 660"/>
                <a:gd name="T38" fmla="*/ 40 w 619"/>
                <a:gd name="T39" fmla="*/ 247 h 660"/>
                <a:gd name="T40" fmla="*/ 164 w 619"/>
                <a:gd name="T41" fmla="*/ 247 h 660"/>
                <a:gd name="T42" fmla="*/ 164 w 619"/>
                <a:gd name="T43" fmla="*/ 619 h 660"/>
                <a:gd name="T44" fmla="*/ 454 w 619"/>
                <a:gd name="T45" fmla="*/ 329 h 660"/>
                <a:gd name="T46" fmla="*/ 578 w 619"/>
                <a:gd name="T47" fmla="*/ 329 h 660"/>
                <a:gd name="T48" fmla="*/ 578 w 619"/>
                <a:gd name="T49" fmla="*/ 619 h 660"/>
                <a:gd name="T50" fmla="*/ 536 w 619"/>
                <a:gd name="T51" fmla="*/ 619 h 660"/>
                <a:gd name="T52" fmla="*/ 536 w 619"/>
                <a:gd name="T53" fmla="*/ 536 h 660"/>
                <a:gd name="T54" fmla="*/ 495 w 619"/>
                <a:gd name="T55" fmla="*/ 536 h 660"/>
                <a:gd name="T56" fmla="*/ 495 w 619"/>
                <a:gd name="T57" fmla="*/ 619 h 660"/>
                <a:gd name="T58" fmla="*/ 454 w 619"/>
                <a:gd name="T59" fmla="*/ 619 h 660"/>
                <a:gd name="T60" fmla="*/ 454 w 619"/>
                <a:gd name="T61" fmla="*/ 329 h 660"/>
                <a:gd name="T62" fmla="*/ 412 w 619"/>
                <a:gd name="T63" fmla="*/ 619 h 660"/>
                <a:gd name="T64" fmla="*/ 350 w 619"/>
                <a:gd name="T65" fmla="*/ 619 h 660"/>
                <a:gd name="T66" fmla="*/ 350 w 619"/>
                <a:gd name="T67" fmla="*/ 536 h 660"/>
                <a:gd name="T68" fmla="*/ 269 w 619"/>
                <a:gd name="T69" fmla="*/ 536 h 660"/>
                <a:gd name="T70" fmla="*/ 269 w 619"/>
                <a:gd name="T71" fmla="*/ 619 h 660"/>
                <a:gd name="T72" fmla="*/ 207 w 619"/>
                <a:gd name="T73" fmla="*/ 619 h 660"/>
                <a:gd name="T74" fmla="*/ 207 w 619"/>
                <a:gd name="T75" fmla="*/ 164 h 660"/>
                <a:gd name="T76" fmla="*/ 412 w 619"/>
                <a:gd name="T77" fmla="*/ 164 h 660"/>
                <a:gd name="T78" fmla="*/ 412 w 619"/>
                <a:gd name="T79" fmla="*/ 619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9" h="660">
                  <a:moveTo>
                    <a:pt x="454" y="123"/>
                  </a:moveTo>
                  <a:lnTo>
                    <a:pt x="331" y="123"/>
                  </a:lnTo>
                  <a:lnTo>
                    <a:pt x="331" y="0"/>
                  </a:lnTo>
                  <a:lnTo>
                    <a:pt x="288" y="0"/>
                  </a:lnTo>
                  <a:lnTo>
                    <a:pt x="288" y="123"/>
                  </a:lnTo>
                  <a:lnTo>
                    <a:pt x="164" y="123"/>
                  </a:lnTo>
                  <a:lnTo>
                    <a:pt x="164" y="205"/>
                  </a:lnTo>
                  <a:lnTo>
                    <a:pt x="0" y="205"/>
                  </a:lnTo>
                  <a:lnTo>
                    <a:pt x="0" y="660"/>
                  </a:lnTo>
                  <a:lnTo>
                    <a:pt x="619" y="660"/>
                  </a:lnTo>
                  <a:lnTo>
                    <a:pt x="619" y="288"/>
                  </a:lnTo>
                  <a:lnTo>
                    <a:pt x="454" y="288"/>
                  </a:lnTo>
                  <a:lnTo>
                    <a:pt x="454" y="123"/>
                  </a:lnTo>
                  <a:close/>
                  <a:moveTo>
                    <a:pt x="164" y="619"/>
                  </a:moveTo>
                  <a:lnTo>
                    <a:pt x="123" y="619"/>
                  </a:lnTo>
                  <a:lnTo>
                    <a:pt x="123" y="536"/>
                  </a:lnTo>
                  <a:lnTo>
                    <a:pt x="83" y="536"/>
                  </a:lnTo>
                  <a:lnTo>
                    <a:pt x="83" y="619"/>
                  </a:lnTo>
                  <a:lnTo>
                    <a:pt x="40" y="619"/>
                  </a:lnTo>
                  <a:lnTo>
                    <a:pt x="40" y="247"/>
                  </a:lnTo>
                  <a:lnTo>
                    <a:pt x="164" y="247"/>
                  </a:lnTo>
                  <a:lnTo>
                    <a:pt x="164" y="619"/>
                  </a:lnTo>
                  <a:close/>
                  <a:moveTo>
                    <a:pt x="454" y="329"/>
                  </a:moveTo>
                  <a:lnTo>
                    <a:pt x="578" y="329"/>
                  </a:lnTo>
                  <a:lnTo>
                    <a:pt x="578" y="619"/>
                  </a:lnTo>
                  <a:lnTo>
                    <a:pt x="536" y="619"/>
                  </a:lnTo>
                  <a:lnTo>
                    <a:pt x="536" y="536"/>
                  </a:lnTo>
                  <a:lnTo>
                    <a:pt x="495" y="536"/>
                  </a:lnTo>
                  <a:lnTo>
                    <a:pt x="495" y="619"/>
                  </a:lnTo>
                  <a:lnTo>
                    <a:pt x="454" y="619"/>
                  </a:lnTo>
                  <a:lnTo>
                    <a:pt x="454" y="329"/>
                  </a:lnTo>
                  <a:close/>
                  <a:moveTo>
                    <a:pt x="412" y="619"/>
                  </a:moveTo>
                  <a:lnTo>
                    <a:pt x="350" y="619"/>
                  </a:lnTo>
                  <a:lnTo>
                    <a:pt x="350" y="536"/>
                  </a:lnTo>
                  <a:lnTo>
                    <a:pt x="269" y="536"/>
                  </a:lnTo>
                  <a:lnTo>
                    <a:pt x="269" y="619"/>
                  </a:lnTo>
                  <a:lnTo>
                    <a:pt x="207" y="619"/>
                  </a:lnTo>
                  <a:lnTo>
                    <a:pt x="207" y="164"/>
                  </a:lnTo>
                  <a:lnTo>
                    <a:pt x="412" y="164"/>
                  </a:lnTo>
                  <a:lnTo>
                    <a:pt x="412" y="6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2603500" cy="9405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1588" y="2017713"/>
            <a:ext cx="4852988" cy="4840287"/>
            <a:chOff x="1" y="1271"/>
            <a:chExt cx="3057" cy="3049"/>
          </a:xfrm>
          <a:solidFill>
            <a:srgbClr val="F4384E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6" y="2417"/>
              <a:ext cx="1397" cy="1396"/>
            </a:xfrm>
            <a:custGeom>
              <a:avLst/>
              <a:gdLst>
                <a:gd name="T0" fmla="*/ 1163 w 1588"/>
                <a:gd name="T1" fmla="*/ 793 h 1588"/>
                <a:gd name="T2" fmla="*/ 1534 w 1588"/>
                <a:gd name="T3" fmla="*/ 422 h 1588"/>
                <a:gd name="T4" fmla="*/ 1534 w 1588"/>
                <a:gd name="T5" fmla="*/ 237 h 1588"/>
                <a:gd name="T6" fmla="*/ 1349 w 1588"/>
                <a:gd name="T7" fmla="*/ 51 h 1588"/>
                <a:gd name="T8" fmla="*/ 1163 w 1588"/>
                <a:gd name="T9" fmla="*/ 51 h 1588"/>
                <a:gd name="T10" fmla="*/ 793 w 1588"/>
                <a:gd name="T11" fmla="*/ 422 h 1588"/>
                <a:gd name="T12" fmla="*/ 422 w 1588"/>
                <a:gd name="T13" fmla="*/ 51 h 1588"/>
                <a:gd name="T14" fmla="*/ 236 w 1588"/>
                <a:gd name="T15" fmla="*/ 51 h 1588"/>
                <a:gd name="T16" fmla="*/ 51 w 1588"/>
                <a:gd name="T17" fmla="*/ 237 h 1588"/>
                <a:gd name="T18" fmla="*/ 51 w 1588"/>
                <a:gd name="T19" fmla="*/ 422 h 1588"/>
                <a:gd name="T20" fmla="*/ 422 w 1588"/>
                <a:gd name="T21" fmla="*/ 793 h 1588"/>
                <a:gd name="T22" fmla="*/ 52 w 1588"/>
                <a:gd name="T23" fmla="*/ 1163 h 1588"/>
                <a:gd name="T24" fmla="*/ 52 w 1588"/>
                <a:gd name="T25" fmla="*/ 1348 h 1588"/>
                <a:gd name="T26" fmla="*/ 237 w 1588"/>
                <a:gd name="T27" fmla="*/ 1534 h 1588"/>
                <a:gd name="T28" fmla="*/ 423 w 1588"/>
                <a:gd name="T29" fmla="*/ 1534 h 1588"/>
                <a:gd name="T30" fmla="*/ 793 w 1588"/>
                <a:gd name="T31" fmla="*/ 1164 h 1588"/>
                <a:gd name="T32" fmla="*/ 1165 w 1588"/>
                <a:gd name="T33" fmla="*/ 1536 h 1588"/>
                <a:gd name="T34" fmla="*/ 1351 w 1588"/>
                <a:gd name="T35" fmla="*/ 1537 h 1588"/>
                <a:gd name="T36" fmla="*/ 1536 w 1588"/>
                <a:gd name="T37" fmla="*/ 1351 h 1588"/>
                <a:gd name="T38" fmla="*/ 1536 w 1588"/>
                <a:gd name="T39" fmla="*/ 1166 h 1588"/>
                <a:gd name="T40" fmla="*/ 1163 w 1588"/>
                <a:gd name="T41" fmla="*/ 793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8" h="1588">
                  <a:moveTo>
                    <a:pt x="1163" y="793"/>
                  </a:moveTo>
                  <a:cubicBezTo>
                    <a:pt x="1534" y="422"/>
                    <a:pt x="1534" y="422"/>
                    <a:pt x="1534" y="422"/>
                  </a:cubicBezTo>
                  <a:cubicBezTo>
                    <a:pt x="1586" y="371"/>
                    <a:pt x="1586" y="288"/>
                    <a:pt x="1534" y="237"/>
                  </a:cubicBezTo>
                  <a:cubicBezTo>
                    <a:pt x="1349" y="51"/>
                    <a:pt x="1349" y="51"/>
                    <a:pt x="1349" y="51"/>
                  </a:cubicBezTo>
                  <a:cubicBezTo>
                    <a:pt x="1298" y="0"/>
                    <a:pt x="1215" y="0"/>
                    <a:pt x="1163" y="51"/>
                  </a:cubicBezTo>
                  <a:cubicBezTo>
                    <a:pt x="793" y="422"/>
                    <a:pt x="793" y="422"/>
                    <a:pt x="793" y="422"/>
                  </a:cubicBezTo>
                  <a:cubicBezTo>
                    <a:pt x="422" y="51"/>
                    <a:pt x="422" y="51"/>
                    <a:pt x="422" y="51"/>
                  </a:cubicBezTo>
                  <a:cubicBezTo>
                    <a:pt x="371" y="0"/>
                    <a:pt x="288" y="0"/>
                    <a:pt x="236" y="51"/>
                  </a:cubicBezTo>
                  <a:cubicBezTo>
                    <a:pt x="51" y="237"/>
                    <a:pt x="51" y="237"/>
                    <a:pt x="51" y="237"/>
                  </a:cubicBezTo>
                  <a:cubicBezTo>
                    <a:pt x="0" y="288"/>
                    <a:pt x="0" y="371"/>
                    <a:pt x="51" y="422"/>
                  </a:cubicBezTo>
                  <a:cubicBezTo>
                    <a:pt x="422" y="793"/>
                    <a:pt x="422" y="793"/>
                    <a:pt x="422" y="793"/>
                  </a:cubicBezTo>
                  <a:cubicBezTo>
                    <a:pt x="52" y="1163"/>
                    <a:pt x="52" y="1163"/>
                    <a:pt x="52" y="1163"/>
                  </a:cubicBezTo>
                  <a:cubicBezTo>
                    <a:pt x="1" y="1214"/>
                    <a:pt x="1" y="1297"/>
                    <a:pt x="52" y="1348"/>
                  </a:cubicBezTo>
                  <a:cubicBezTo>
                    <a:pt x="237" y="1534"/>
                    <a:pt x="237" y="1534"/>
                    <a:pt x="237" y="1534"/>
                  </a:cubicBezTo>
                  <a:cubicBezTo>
                    <a:pt x="288" y="1585"/>
                    <a:pt x="371" y="1585"/>
                    <a:pt x="423" y="1534"/>
                  </a:cubicBezTo>
                  <a:cubicBezTo>
                    <a:pt x="793" y="1164"/>
                    <a:pt x="793" y="1164"/>
                    <a:pt x="793" y="1164"/>
                  </a:cubicBezTo>
                  <a:cubicBezTo>
                    <a:pt x="1165" y="1536"/>
                    <a:pt x="1165" y="1536"/>
                    <a:pt x="1165" y="1536"/>
                  </a:cubicBezTo>
                  <a:cubicBezTo>
                    <a:pt x="1217" y="1588"/>
                    <a:pt x="1300" y="1588"/>
                    <a:pt x="1351" y="1537"/>
                  </a:cubicBezTo>
                  <a:cubicBezTo>
                    <a:pt x="1536" y="1351"/>
                    <a:pt x="1536" y="1351"/>
                    <a:pt x="1536" y="1351"/>
                  </a:cubicBezTo>
                  <a:cubicBezTo>
                    <a:pt x="1588" y="1300"/>
                    <a:pt x="1587" y="1217"/>
                    <a:pt x="1536" y="1166"/>
                  </a:cubicBezTo>
                  <a:lnTo>
                    <a:pt x="1163" y="7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" y="3997"/>
              <a:ext cx="321" cy="323"/>
            </a:xfrm>
            <a:custGeom>
              <a:avLst/>
              <a:gdLst>
                <a:gd name="T0" fmla="*/ 365 w 365"/>
                <a:gd name="T1" fmla="*/ 367 h 367"/>
                <a:gd name="T2" fmla="*/ 0 w 365"/>
                <a:gd name="T3" fmla="*/ 0 h 367"/>
                <a:gd name="T4" fmla="*/ 0 w 365"/>
                <a:gd name="T5" fmla="*/ 367 h 367"/>
                <a:gd name="T6" fmla="*/ 365 w 36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7">
                  <a:moveTo>
                    <a:pt x="365" y="367"/>
                  </a:moveTo>
                  <a:cubicBezTo>
                    <a:pt x="226" y="264"/>
                    <a:pt x="103" y="140"/>
                    <a:pt x="0" y="0"/>
                  </a:cubicBezTo>
                  <a:cubicBezTo>
                    <a:pt x="0" y="367"/>
                    <a:pt x="0" y="367"/>
                    <a:pt x="0" y="367"/>
                  </a:cubicBezTo>
                  <a:lnTo>
                    <a:pt x="365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" y="1271"/>
              <a:ext cx="3057" cy="3049"/>
            </a:xfrm>
            <a:custGeom>
              <a:avLst/>
              <a:gdLst>
                <a:gd name="T0" fmla="*/ 1378 w 3476"/>
                <a:gd name="T1" fmla="*/ 0 h 3468"/>
                <a:gd name="T2" fmla="*/ 0 w 3476"/>
                <a:gd name="T3" fmla="*/ 515 h 3468"/>
                <a:gd name="T4" fmla="*/ 0 w 3476"/>
                <a:gd name="T5" fmla="*/ 1093 h 3468"/>
                <a:gd name="T6" fmla="*/ 1378 w 3476"/>
                <a:gd name="T7" fmla="*/ 393 h 3468"/>
                <a:gd name="T8" fmla="*/ 3083 w 3476"/>
                <a:gd name="T9" fmla="*/ 2097 h 3468"/>
                <a:gd name="T10" fmla="*/ 2391 w 3476"/>
                <a:gd name="T11" fmla="*/ 3468 h 3468"/>
                <a:gd name="T12" fmla="*/ 2966 w 3476"/>
                <a:gd name="T13" fmla="*/ 3468 h 3468"/>
                <a:gd name="T14" fmla="*/ 3476 w 3476"/>
                <a:gd name="T15" fmla="*/ 2097 h 3468"/>
                <a:gd name="T16" fmla="*/ 1378 w 3476"/>
                <a:gd name="T17" fmla="*/ 0 h 3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6" h="3468">
                  <a:moveTo>
                    <a:pt x="1378" y="0"/>
                  </a:moveTo>
                  <a:cubicBezTo>
                    <a:pt x="851" y="0"/>
                    <a:pt x="369" y="194"/>
                    <a:pt x="0" y="515"/>
                  </a:cubicBezTo>
                  <a:cubicBezTo>
                    <a:pt x="0" y="1093"/>
                    <a:pt x="0" y="1093"/>
                    <a:pt x="0" y="1093"/>
                  </a:cubicBezTo>
                  <a:cubicBezTo>
                    <a:pt x="310" y="669"/>
                    <a:pt x="812" y="393"/>
                    <a:pt x="1378" y="393"/>
                  </a:cubicBezTo>
                  <a:cubicBezTo>
                    <a:pt x="2319" y="393"/>
                    <a:pt x="3083" y="1156"/>
                    <a:pt x="3083" y="2097"/>
                  </a:cubicBezTo>
                  <a:cubicBezTo>
                    <a:pt x="3083" y="2659"/>
                    <a:pt x="2810" y="3158"/>
                    <a:pt x="2391" y="3468"/>
                  </a:cubicBezTo>
                  <a:cubicBezTo>
                    <a:pt x="2966" y="3468"/>
                    <a:pt x="2966" y="3468"/>
                    <a:pt x="2966" y="3468"/>
                  </a:cubicBezTo>
                  <a:cubicBezTo>
                    <a:pt x="3284" y="3101"/>
                    <a:pt x="3476" y="2621"/>
                    <a:pt x="3476" y="2097"/>
                  </a:cubicBezTo>
                  <a:cubicBezTo>
                    <a:pt x="3476" y="939"/>
                    <a:pt x="2537" y="0"/>
                    <a:pt x="13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998928" y="2146457"/>
            <a:ext cx="5106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3600" dirty="0"/>
              <a:t>З</a:t>
            </a:r>
            <a:r>
              <a:rPr lang="ru-RU" sz="3600" dirty="0" smtClean="0"/>
              <a:t>атяжной </a:t>
            </a:r>
            <a:r>
              <a:rPr lang="ru-RU" sz="3600" dirty="0"/>
              <a:t>и сложный поиск оптимального местожительства в городе </a:t>
            </a:r>
            <a:r>
              <a:rPr lang="ru-RU" sz="3600" dirty="0" smtClean="0"/>
              <a:t>Томске.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03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53037" y="1630244"/>
            <a:ext cx="10613396" cy="2699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Создать приложение, которое облегчит поиск наиболее </a:t>
            </a:r>
            <a:r>
              <a:rPr lang="ru-RU" sz="3200" dirty="0">
                <a:solidFill>
                  <a:schemeClr val="tx1"/>
                </a:solidFill>
              </a:rPr>
              <a:t>выгодного пользователю места для проживания </a:t>
            </a:r>
            <a:r>
              <a:rPr lang="ru-RU" sz="3200" dirty="0" smtClean="0">
                <a:solidFill>
                  <a:schemeClr val="tx1"/>
                </a:solidFill>
              </a:rPr>
              <a:t>в Томске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1" name="Group 1173"/>
          <p:cNvGrpSpPr/>
          <p:nvPr/>
        </p:nvGrpSpPr>
        <p:grpSpPr>
          <a:xfrm>
            <a:off x="6597469" y="2838876"/>
            <a:ext cx="4195450" cy="3741805"/>
            <a:chOff x="13125450" y="9931401"/>
            <a:chExt cx="1009650" cy="1011238"/>
          </a:xfrm>
          <a:solidFill>
            <a:srgbClr val="85CC18"/>
          </a:solidFill>
        </p:grpSpPr>
        <p:sp>
          <p:nvSpPr>
            <p:cNvPr id="12" name="Freeform 98"/>
            <p:cNvSpPr>
              <a:spLocks noEditPoints="1"/>
            </p:cNvSpPr>
            <p:nvPr/>
          </p:nvSpPr>
          <p:spPr bwMode="auto">
            <a:xfrm>
              <a:off x="13125450" y="9931401"/>
              <a:ext cx="1009650" cy="1011238"/>
            </a:xfrm>
            <a:custGeom>
              <a:avLst/>
              <a:gdLst>
                <a:gd name="T0" fmla="*/ 164 w 329"/>
                <a:gd name="T1" fmla="*/ 329 h 329"/>
                <a:gd name="T2" fmla="*/ 247 w 329"/>
                <a:gd name="T3" fmla="*/ 307 h 329"/>
                <a:gd name="T4" fmla="*/ 307 w 329"/>
                <a:gd name="T5" fmla="*/ 247 h 329"/>
                <a:gd name="T6" fmla="*/ 329 w 329"/>
                <a:gd name="T7" fmla="*/ 164 h 329"/>
                <a:gd name="T8" fmla="*/ 307 w 329"/>
                <a:gd name="T9" fmla="*/ 82 h 329"/>
                <a:gd name="T10" fmla="*/ 247 w 329"/>
                <a:gd name="T11" fmla="*/ 22 h 329"/>
                <a:gd name="T12" fmla="*/ 164 w 329"/>
                <a:gd name="T13" fmla="*/ 0 h 329"/>
                <a:gd name="T14" fmla="*/ 82 w 329"/>
                <a:gd name="T15" fmla="*/ 22 h 329"/>
                <a:gd name="T16" fmla="*/ 22 w 329"/>
                <a:gd name="T17" fmla="*/ 82 h 329"/>
                <a:gd name="T18" fmla="*/ 0 w 329"/>
                <a:gd name="T19" fmla="*/ 164 h 329"/>
                <a:gd name="T20" fmla="*/ 22 w 329"/>
                <a:gd name="T21" fmla="*/ 247 h 329"/>
                <a:gd name="T22" fmla="*/ 82 w 329"/>
                <a:gd name="T23" fmla="*/ 307 h 329"/>
                <a:gd name="T24" fmla="*/ 164 w 329"/>
                <a:gd name="T25" fmla="*/ 329 h 329"/>
                <a:gd name="T26" fmla="*/ 48 w 329"/>
                <a:gd name="T27" fmla="*/ 164 h 329"/>
                <a:gd name="T28" fmla="*/ 63 w 329"/>
                <a:gd name="T29" fmla="*/ 106 h 329"/>
                <a:gd name="T30" fmla="*/ 106 w 329"/>
                <a:gd name="T31" fmla="*/ 64 h 329"/>
                <a:gd name="T32" fmla="*/ 164 w 329"/>
                <a:gd name="T33" fmla="*/ 48 h 329"/>
                <a:gd name="T34" fmla="*/ 223 w 329"/>
                <a:gd name="T35" fmla="*/ 64 h 329"/>
                <a:gd name="T36" fmla="*/ 265 w 329"/>
                <a:gd name="T37" fmla="*/ 106 h 329"/>
                <a:gd name="T38" fmla="*/ 281 w 329"/>
                <a:gd name="T39" fmla="*/ 164 h 329"/>
                <a:gd name="T40" fmla="*/ 265 w 329"/>
                <a:gd name="T41" fmla="*/ 223 h 329"/>
                <a:gd name="T42" fmla="*/ 223 w 329"/>
                <a:gd name="T43" fmla="*/ 265 h 329"/>
                <a:gd name="T44" fmla="*/ 164 w 329"/>
                <a:gd name="T45" fmla="*/ 281 h 329"/>
                <a:gd name="T46" fmla="*/ 106 w 329"/>
                <a:gd name="T47" fmla="*/ 265 h 329"/>
                <a:gd name="T48" fmla="*/ 63 w 329"/>
                <a:gd name="T49" fmla="*/ 223 h 329"/>
                <a:gd name="T50" fmla="*/ 48 w 329"/>
                <a:gd name="T51" fmla="*/ 16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9" h="329">
                  <a:moveTo>
                    <a:pt x="164" y="329"/>
                  </a:moveTo>
                  <a:cubicBezTo>
                    <a:pt x="194" y="329"/>
                    <a:pt x="221" y="322"/>
                    <a:pt x="247" y="307"/>
                  </a:cubicBezTo>
                  <a:cubicBezTo>
                    <a:pt x="272" y="292"/>
                    <a:pt x="292" y="272"/>
                    <a:pt x="307" y="247"/>
                  </a:cubicBezTo>
                  <a:cubicBezTo>
                    <a:pt x="321" y="222"/>
                    <a:pt x="329" y="194"/>
                    <a:pt x="329" y="164"/>
                  </a:cubicBezTo>
                  <a:cubicBezTo>
                    <a:pt x="329" y="135"/>
                    <a:pt x="321" y="107"/>
                    <a:pt x="307" y="82"/>
                  </a:cubicBezTo>
                  <a:cubicBezTo>
                    <a:pt x="292" y="57"/>
                    <a:pt x="272" y="37"/>
                    <a:pt x="247" y="22"/>
                  </a:cubicBezTo>
                  <a:cubicBezTo>
                    <a:pt x="221" y="7"/>
                    <a:pt x="194" y="0"/>
                    <a:pt x="164" y="0"/>
                  </a:cubicBezTo>
                  <a:cubicBezTo>
                    <a:pt x="134" y="0"/>
                    <a:pt x="107" y="7"/>
                    <a:pt x="82" y="22"/>
                  </a:cubicBezTo>
                  <a:cubicBezTo>
                    <a:pt x="56" y="37"/>
                    <a:pt x="36" y="57"/>
                    <a:pt x="22" y="82"/>
                  </a:cubicBezTo>
                  <a:cubicBezTo>
                    <a:pt x="7" y="107"/>
                    <a:pt x="0" y="135"/>
                    <a:pt x="0" y="164"/>
                  </a:cubicBezTo>
                  <a:cubicBezTo>
                    <a:pt x="0" y="194"/>
                    <a:pt x="7" y="222"/>
                    <a:pt x="22" y="247"/>
                  </a:cubicBezTo>
                  <a:cubicBezTo>
                    <a:pt x="36" y="272"/>
                    <a:pt x="56" y="292"/>
                    <a:pt x="82" y="307"/>
                  </a:cubicBezTo>
                  <a:cubicBezTo>
                    <a:pt x="107" y="322"/>
                    <a:pt x="134" y="329"/>
                    <a:pt x="164" y="329"/>
                  </a:cubicBezTo>
                  <a:close/>
                  <a:moveTo>
                    <a:pt x="48" y="164"/>
                  </a:moveTo>
                  <a:cubicBezTo>
                    <a:pt x="48" y="143"/>
                    <a:pt x="53" y="124"/>
                    <a:pt x="63" y="106"/>
                  </a:cubicBezTo>
                  <a:cubicBezTo>
                    <a:pt x="74" y="88"/>
                    <a:pt x="88" y="74"/>
                    <a:pt x="106" y="64"/>
                  </a:cubicBezTo>
                  <a:cubicBezTo>
                    <a:pt x="124" y="53"/>
                    <a:pt x="143" y="48"/>
                    <a:pt x="164" y="48"/>
                  </a:cubicBezTo>
                  <a:cubicBezTo>
                    <a:pt x="185" y="48"/>
                    <a:pt x="205" y="53"/>
                    <a:pt x="223" y="64"/>
                  </a:cubicBezTo>
                  <a:cubicBezTo>
                    <a:pt x="240" y="74"/>
                    <a:pt x="255" y="88"/>
                    <a:pt x="265" y="106"/>
                  </a:cubicBezTo>
                  <a:cubicBezTo>
                    <a:pt x="275" y="124"/>
                    <a:pt x="281" y="143"/>
                    <a:pt x="281" y="164"/>
                  </a:cubicBezTo>
                  <a:cubicBezTo>
                    <a:pt x="281" y="186"/>
                    <a:pt x="275" y="205"/>
                    <a:pt x="265" y="223"/>
                  </a:cubicBezTo>
                  <a:cubicBezTo>
                    <a:pt x="255" y="241"/>
                    <a:pt x="240" y="255"/>
                    <a:pt x="223" y="265"/>
                  </a:cubicBezTo>
                  <a:cubicBezTo>
                    <a:pt x="205" y="276"/>
                    <a:pt x="185" y="281"/>
                    <a:pt x="164" y="281"/>
                  </a:cubicBezTo>
                  <a:cubicBezTo>
                    <a:pt x="143" y="281"/>
                    <a:pt x="124" y="276"/>
                    <a:pt x="106" y="265"/>
                  </a:cubicBezTo>
                  <a:cubicBezTo>
                    <a:pt x="88" y="255"/>
                    <a:pt x="74" y="241"/>
                    <a:pt x="63" y="223"/>
                  </a:cubicBezTo>
                  <a:cubicBezTo>
                    <a:pt x="53" y="205"/>
                    <a:pt x="48" y="186"/>
                    <a:pt x="48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13" name="Freeform 99"/>
            <p:cNvSpPr>
              <a:spLocks/>
            </p:cNvSpPr>
            <p:nvPr/>
          </p:nvSpPr>
          <p:spPr bwMode="auto">
            <a:xfrm>
              <a:off x="13352463" y="10240963"/>
              <a:ext cx="552450" cy="430213"/>
            </a:xfrm>
            <a:custGeom>
              <a:avLst/>
              <a:gdLst>
                <a:gd name="T0" fmla="*/ 76 w 180"/>
                <a:gd name="T1" fmla="*/ 140 h 140"/>
                <a:gd name="T2" fmla="*/ 86 w 180"/>
                <a:gd name="T3" fmla="*/ 136 h 140"/>
                <a:gd name="T4" fmla="*/ 176 w 180"/>
                <a:gd name="T5" fmla="*/ 46 h 140"/>
                <a:gd name="T6" fmla="*/ 180 w 180"/>
                <a:gd name="T7" fmla="*/ 36 h 140"/>
                <a:gd name="T8" fmla="*/ 176 w 180"/>
                <a:gd name="T9" fmla="*/ 26 h 140"/>
                <a:gd name="T10" fmla="*/ 155 w 180"/>
                <a:gd name="T11" fmla="*/ 5 h 140"/>
                <a:gd name="T12" fmla="*/ 145 w 180"/>
                <a:gd name="T13" fmla="*/ 0 h 140"/>
                <a:gd name="T14" fmla="*/ 135 w 180"/>
                <a:gd name="T15" fmla="*/ 5 h 140"/>
                <a:gd name="T16" fmla="*/ 76 w 180"/>
                <a:gd name="T17" fmla="*/ 63 h 140"/>
                <a:gd name="T18" fmla="*/ 45 w 180"/>
                <a:gd name="T19" fmla="*/ 32 h 140"/>
                <a:gd name="T20" fmla="*/ 35 w 180"/>
                <a:gd name="T21" fmla="*/ 28 h 140"/>
                <a:gd name="T22" fmla="*/ 26 w 180"/>
                <a:gd name="T23" fmla="*/ 32 h 140"/>
                <a:gd name="T24" fmla="*/ 4 w 180"/>
                <a:gd name="T25" fmla="*/ 54 h 140"/>
                <a:gd name="T26" fmla="*/ 0 w 180"/>
                <a:gd name="T27" fmla="*/ 63 h 140"/>
                <a:gd name="T28" fmla="*/ 4 w 180"/>
                <a:gd name="T29" fmla="*/ 73 h 140"/>
                <a:gd name="T30" fmla="*/ 67 w 180"/>
                <a:gd name="T31" fmla="*/ 136 h 140"/>
                <a:gd name="T32" fmla="*/ 76 w 180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" h="140">
                  <a:moveTo>
                    <a:pt x="76" y="140"/>
                  </a:moveTo>
                  <a:cubicBezTo>
                    <a:pt x="80" y="140"/>
                    <a:pt x="83" y="139"/>
                    <a:pt x="86" y="136"/>
                  </a:cubicBezTo>
                  <a:cubicBezTo>
                    <a:pt x="176" y="46"/>
                    <a:pt x="176" y="46"/>
                    <a:pt x="176" y="46"/>
                  </a:cubicBezTo>
                  <a:cubicBezTo>
                    <a:pt x="179" y="43"/>
                    <a:pt x="180" y="40"/>
                    <a:pt x="180" y="36"/>
                  </a:cubicBezTo>
                  <a:cubicBezTo>
                    <a:pt x="180" y="32"/>
                    <a:pt x="179" y="29"/>
                    <a:pt x="176" y="2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2" y="2"/>
                    <a:pt x="149" y="0"/>
                    <a:pt x="145" y="0"/>
                  </a:cubicBezTo>
                  <a:cubicBezTo>
                    <a:pt x="141" y="0"/>
                    <a:pt x="138" y="2"/>
                    <a:pt x="135" y="5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2" y="29"/>
                    <a:pt x="39" y="28"/>
                    <a:pt x="35" y="28"/>
                  </a:cubicBezTo>
                  <a:cubicBezTo>
                    <a:pt x="32" y="28"/>
                    <a:pt x="28" y="29"/>
                    <a:pt x="26" y="32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57"/>
                    <a:pt x="0" y="60"/>
                    <a:pt x="0" y="63"/>
                  </a:cubicBezTo>
                  <a:cubicBezTo>
                    <a:pt x="0" y="67"/>
                    <a:pt x="1" y="70"/>
                    <a:pt x="4" y="73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69" y="139"/>
                    <a:pt x="73" y="140"/>
                    <a:pt x="76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660400" y="342105"/>
            <a:ext cx="2603500" cy="940595"/>
          </a:xfrm>
          <a:prstGeom prst="roundRect">
            <a:avLst>
              <a:gd name="adj" fmla="val 50000"/>
            </a:avLst>
          </a:prstGeom>
          <a:solidFill>
            <a:srgbClr val="85CC18"/>
          </a:solidFill>
          <a:effectLst>
            <a:outerShdw blurRad="152400" sx="102000" sy="102000" algn="ctr" rotWithShape="0">
              <a:prstClr val="black">
                <a:alpha val="14000"/>
              </a:prstClr>
            </a:outerShdw>
          </a:effectLst>
        </p:spPr>
        <p:txBody>
          <a:bodyPr vert="horz" lIns="182880" tIns="45720" rIns="18288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4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65" y="408806"/>
            <a:ext cx="4344631" cy="68659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Целевая аудитория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1145448" y="1529265"/>
            <a:ext cx="1568666" cy="156866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r="16172"/>
          <a:stretch/>
        </p:blipFill>
        <p:spPr>
          <a:xfrm>
            <a:off x="4554119" y="1529265"/>
            <a:ext cx="1568666" cy="1568666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1145448" y="4242637"/>
            <a:ext cx="1568666" cy="1568666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4554119" y="4242637"/>
            <a:ext cx="1568666" cy="1568666"/>
          </a:xfrm>
        </p:spPr>
      </p:pic>
      <p:sp>
        <p:nvSpPr>
          <p:cNvPr id="17" name="Rectangle 16"/>
          <p:cNvSpPr/>
          <p:nvPr/>
        </p:nvSpPr>
        <p:spPr>
          <a:xfrm>
            <a:off x="7295949" y="0"/>
            <a:ext cx="48960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750074" y="1720840"/>
            <a:ext cx="398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3600" dirty="0">
                <a:solidFill>
                  <a:schemeClr val="bg1"/>
                </a:solidFill>
              </a:rPr>
              <a:t>Л</a:t>
            </a:r>
            <a:r>
              <a:rPr lang="ru-RU" sz="3600" dirty="0" smtClean="0">
                <a:solidFill>
                  <a:schemeClr val="bg1"/>
                </a:solidFill>
              </a:rPr>
              <a:t>юди</a:t>
            </a:r>
            <a:r>
              <a:rPr lang="ru-RU" sz="3600" dirty="0">
                <a:solidFill>
                  <a:schemeClr val="bg1"/>
                </a:solidFill>
              </a:rPr>
              <a:t>, желающие обосноваться в городе Томск, а </a:t>
            </a:r>
            <a:r>
              <a:rPr lang="ru-RU" sz="3600" dirty="0" smtClean="0">
                <a:solidFill>
                  <a:schemeClr val="bg1"/>
                </a:solidFill>
              </a:rPr>
              <a:t>также </a:t>
            </a:r>
            <a:r>
              <a:rPr lang="ru-RU" sz="3600" dirty="0">
                <a:solidFill>
                  <a:schemeClr val="bg1"/>
                </a:solidFill>
              </a:rPr>
              <a:t>сменить место жительства в пределах </a:t>
            </a:r>
            <a:r>
              <a:rPr lang="ru-RU" sz="3600" dirty="0" smtClean="0">
                <a:solidFill>
                  <a:schemeClr val="bg1"/>
                </a:solidFill>
              </a:rPr>
              <a:t>города.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12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 flipH="1">
            <a:off x="5654932" y="839453"/>
            <a:ext cx="7624520" cy="4203274"/>
          </a:xfrm>
          <a:custGeom>
            <a:avLst/>
            <a:gdLst>
              <a:gd name="T0" fmla="*/ 8826 w 8826"/>
              <a:gd name="T1" fmla="*/ 478 h 5057"/>
              <a:gd name="T2" fmla="*/ 825 w 8826"/>
              <a:gd name="T3" fmla="*/ 5057 h 5057"/>
              <a:gd name="T4" fmla="*/ 0 w 8826"/>
              <a:gd name="T5" fmla="*/ 4537 h 5057"/>
              <a:gd name="T6" fmla="*/ 7924 w 8826"/>
              <a:gd name="T7" fmla="*/ 0 h 5057"/>
              <a:gd name="T8" fmla="*/ 8826 w 8826"/>
              <a:gd name="T9" fmla="*/ 478 h 5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26" h="5057">
                <a:moveTo>
                  <a:pt x="8826" y="478"/>
                </a:moveTo>
                <a:lnTo>
                  <a:pt x="825" y="5057"/>
                </a:lnTo>
                <a:lnTo>
                  <a:pt x="0" y="4537"/>
                </a:lnTo>
                <a:lnTo>
                  <a:pt x="7924" y="0"/>
                </a:lnTo>
                <a:lnTo>
                  <a:pt x="8826" y="4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069" y="1113395"/>
            <a:ext cx="3293876" cy="8998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Задачи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835" y="2650797"/>
            <a:ext cx="49491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облегчить </a:t>
            </a:r>
            <a:r>
              <a:rPr lang="ru-RU" sz="2800" dirty="0"/>
              <a:t>поиск </a:t>
            </a:r>
            <a:r>
              <a:rPr lang="ru-RU" sz="2800" dirty="0" smtClean="0"/>
              <a:t>жилья;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оптимизировать </a:t>
            </a:r>
            <a:r>
              <a:rPr lang="ru-RU" sz="2800" dirty="0"/>
              <a:t>время, </a:t>
            </a:r>
            <a:r>
              <a:rPr lang="ru-RU" sz="2800" dirty="0" smtClean="0"/>
              <a:t>       затрачиваемое </a:t>
            </a:r>
            <a:r>
              <a:rPr lang="ru-RU" sz="2800" dirty="0"/>
              <a:t>на выбор </a:t>
            </a:r>
            <a:r>
              <a:rPr lang="ru-RU" sz="2800" dirty="0" smtClean="0"/>
              <a:t> места проживания;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предоставить наилучшее решение, основываясь пожеланиях пользователя.</a:t>
            </a:r>
            <a:endParaRPr lang="en-US" sz="900" dirty="0"/>
          </a:p>
        </p:txBody>
      </p:sp>
      <p:grpSp>
        <p:nvGrpSpPr>
          <p:cNvPr id="19" name="Group 18"/>
          <p:cNvGrpSpPr/>
          <p:nvPr/>
        </p:nvGrpSpPr>
        <p:grpSpPr>
          <a:xfrm flipH="1">
            <a:off x="6178026" y="488658"/>
            <a:ext cx="683347" cy="763301"/>
            <a:chOff x="8242300" y="5173663"/>
            <a:chExt cx="857250" cy="1014413"/>
          </a:xfrm>
        </p:grpSpPr>
        <p:sp>
          <p:nvSpPr>
            <p:cNvPr id="20" name="Freeform 65"/>
            <p:cNvSpPr>
              <a:spLocks noEditPoints="1"/>
            </p:cNvSpPr>
            <p:nvPr/>
          </p:nvSpPr>
          <p:spPr bwMode="auto">
            <a:xfrm>
              <a:off x="8242300" y="5678488"/>
              <a:ext cx="323850" cy="325438"/>
            </a:xfrm>
            <a:custGeom>
              <a:avLst/>
              <a:gdLst>
                <a:gd name="T0" fmla="*/ 105 w 105"/>
                <a:gd name="T1" fmla="*/ 48 h 106"/>
                <a:gd name="T2" fmla="*/ 89 w 105"/>
                <a:gd name="T3" fmla="*/ 41 h 106"/>
                <a:gd name="T4" fmla="*/ 97 w 105"/>
                <a:gd name="T5" fmla="*/ 21 h 106"/>
                <a:gd name="T6" fmla="*/ 90 w 105"/>
                <a:gd name="T7" fmla="*/ 18 h 106"/>
                <a:gd name="T8" fmla="*/ 88 w 105"/>
                <a:gd name="T9" fmla="*/ 17 h 106"/>
                <a:gd name="T10" fmla="*/ 78 w 105"/>
                <a:gd name="T11" fmla="*/ 22 h 106"/>
                <a:gd name="T12" fmla="*/ 77 w 105"/>
                <a:gd name="T13" fmla="*/ 22 h 106"/>
                <a:gd name="T14" fmla="*/ 65 w 105"/>
                <a:gd name="T15" fmla="*/ 9 h 106"/>
                <a:gd name="T16" fmla="*/ 66 w 105"/>
                <a:gd name="T17" fmla="*/ 7 h 106"/>
                <a:gd name="T18" fmla="*/ 51 w 105"/>
                <a:gd name="T19" fmla="*/ 0 h 106"/>
                <a:gd name="T20" fmla="*/ 42 w 105"/>
                <a:gd name="T21" fmla="*/ 20 h 106"/>
                <a:gd name="T22" fmla="*/ 26 w 105"/>
                <a:gd name="T23" fmla="*/ 13 h 106"/>
                <a:gd name="T24" fmla="*/ 0 w 105"/>
                <a:gd name="T25" fmla="*/ 70 h 106"/>
                <a:gd name="T26" fmla="*/ 80 w 105"/>
                <a:gd name="T27" fmla="*/ 106 h 106"/>
                <a:gd name="T28" fmla="*/ 105 w 105"/>
                <a:gd name="T29" fmla="*/ 48 h 106"/>
                <a:gd name="T30" fmla="*/ 76 w 105"/>
                <a:gd name="T31" fmla="*/ 34 h 106"/>
                <a:gd name="T32" fmla="*/ 55 w 105"/>
                <a:gd name="T33" fmla="*/ 25 h 106"/>
                <a:gd name="T34" fmla="*/ 58 w 105"/>
                <a:gd name="T35" fmla="*/ 18 h 106"/>
                <a:gd name="T36" fmla="*/ 79 w 105"/>
                <a:gd name="T37" fmla="*/ 28 h 106"/>
                <a:gd name="T38" fmla="*/ 76 w 105"/>
                <a:gd name="T39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06">
                  <a:moveTo>
                    <a:pt x="105" y="48"/>
                  </a:moveTo>
                  <a:cubicBezTo>
                    <a:pt x="89" y="41"/>
                    <a:pt x="89" y="41"/>
                    <a:pt x="89" y="4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9" y="17"/>
                    <a:pt x="89" y="17"/>
                    <a:pt x="88" y="17"/>
                  </a:cubicBezTo>
                  <a:cubicBezTo>
                    <a:pt x="86" y="20"/>
                    <a:pt x="82" y="22"/>
                    <a:pt x="78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0" y="22"/>
                    <a:pt x="65" y="16"/>
                    <a:pt x="65" y="9"/>
                  </a:cubicBezTo>
                  <a:cubicBezTo>
                    <a:pt x="66" y="8"/>
                    <a:pt x="66" y="8"/>
                    <a:pt x="66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80" y="106"/>
                    <a:pt x="80" y="106"/>
                    <a:pt x="80" y="106"/>
                  </a:cubicBezTo>
                  <a:lnTo>
                    <a:pt x="105" y="48"/>
                  </a:lnTo>
                  <a:close/>
                  <a:moveTo>
                    <a:pt x="76" y="34"/>
                  </a:moveTo>
                  <a:cubicBezTo>
                    <a:pt x="55" y="25"/>
                    <a:pt x="55" y="25"/>
                    <a:pt x="55" y="25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79" y="28"/>
                    <a:pt x="79" y="28"/>
                    <a:pt x="79" y="28"/>
                  </a:cubicBezTo>
                  <a:lnTo>
                    <a:pt x="7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21" name="Freeform 66"/>
            <p:cNvSpPr>
              <a:spLocks/>
            </p:cNvSpPr>
            <p:nvPr/>
          </p:nvSpPr>
          <p:spPr bwMode="auto">
            <a:xfrm>
              <a:off x="8442325" y="5699126"/>
              <a:ext cx="71437" cy="46038"/>
            </a:xfrm>
            <a:custGeom>
              <a:avLst/>
              <a:gdLst>
                <a:gd name="T0" fmla="*/ 12 w 23"/>
                <a:gd name="T1" fmla="*/ 15 h 15"/>
                <a:gd name="T2" fmla="*/ 13 w 23"/>
                <a:gd name="T3" fmla="*/ 15 h 15"/>
                <a:gd name="T4" fmla="*/ 23 w 23"/>
                <a:gd name="T5" fmla="*/ 10 h 15"/>
                <a:gd name="T6" fmla="*/ 3 w 23"/>
                <a:gd name="T7" fmla="*/ 1 h 15"/>
                <a:gd name="T8" fmla="*/ 1 w 23"/>
                <a:gd name="T9" fmla="*/ 0 h 15"/>
                <a:gd name="T10" fmla="*/ 0 w 23"/>
                <a:gd name="T11" fmla="*/ 2 h 15"/>
                <a:gd name="T12" fmla="*/ 12 w 23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12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7" y="15"/>
                    <a:pt x="21" y="13"/>
                    <a:pt x="23" y="10"/>
                  </a:cubicBezTo>
                  <a:cubicBezTo>
                    <a:pt x="15" y="6"/>
                    <a:pt x="3" y="0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9"/>
                    <a:pt x="5" y="15"/>
                    <a:pt x="12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8626475" y="5173663"/>
              <a:ext cx="212725" cy="2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23" name="Freeform 68"/>
            <p:cNvSpPr>
              <a:spLocks/>
            </p:cNvSpPr>
            <p:nvPr/>
          </p:nvSpPr>
          <p:spPr bwMode="auto">
            <a:xfrm>
              <a:off x="8445500" y="5399088"/>
              <a:ext cx="654050" cy="788988"/>
            </a:xfrm>
            <a:custGeom>
              <a:avLst/>
              <a:gdLst>
                <a:gd name="T0" fmla="*/ 22 w 213"/>
                <a:gd name="T1" fmla="*/ 108 h 257"/>
                <a:gd name="T2" fmla="*/ 24 w 213"/>
                <a:gd name="T3" fmla="*/ 101 h 257"/>
                <a:gd name="T4" fmla="*/ 47 w 213"/>
                <a:gd name="T5" fmla="*/ 42 h 257"/>
                <a:gd name="T6" fmla="*/ 65 w 213"/>
                <a:gd name="T7" fmla="*/ 31 h 257"/>
                <a:gd name="T8" fmla="*/ 61 w 213"/>
                <a:gd name="T9" fmla="*/ 126 h 257"/>
                <a:gd name="T10" fmla="*/ 61 w 213"/>
                <a:gd name="T11" fmla="*/ 177 h 257"/>
                <a:gd name="T12" fmla="*/ 58 w 213"/>
                <a:gd name="T13" fmla="*/ 182 h 257"/>
                <a:gd name="T14" fmla="*/ 55 w 213"/>
                <a:gd name="T15" fmla="*/ 187 h 257"/>
                <a:gd name="T16" fmla="*/ 28 w 213"/>
                <a:gd name="T17" fmla="*/ 232 h 257"/>
                <a:gd name="T18" fmla="*/ 33 w 213"/>
                <a:gd name="T19" fmla="*/ 254 h 257"/>
                <a:gd name="T20" fmla="*/ 41 w 213"/>
                <a:gd name="T21" fmla="*/ 257 h 257"/>
                <a:gd name="T22" fmla="*/ 55 w 213"/>
                <a:gd name="T23" fmla="*/ 249 h 257"/>
                <a:gd name="T24" fmla="*/ 82 w 213"/>
                <a:gd name="T25" fmla="*/ 204 h 257"/>
                <a:gd name="T26" fmla="*/ 84 w 213"/>
                <a:gd name="T27" fmla="*/ 200 h 257"/>
                <a:gd name="T28" fmla="*/ 93 w 213"/>
                <a:gd name="T29" fmla="*/ 177 h 257"/>
                <a:gd name="T30" fmla="*/ 93 w 213"/>
                <a:gd name="T31" fmla="*/ 131 h 257"/>
                <a:gd name="T32" fmla="*/ 94 w 213"/>
                <a:gd name="T33" fmla="*/ 131 h 257"/>
                <a:gd name="T34" fmla="*/ 101 w 213"/>
                <a:gd name="T35" fmla="*/ 132 h 257"/>
                <a:gd name="T36" fmla="*/ 106 w 213"/>
                <a:gd name="T37" fmla="*/ 140 h 257"/>
                <a:gd name="T38" fmla="*/ 118 w 213"/>
                <a:gd name="T39" fmla="*/ 160 h 257"/>
                <a:gd name="T40" fmla="*/ 125 w 213"/>
                <a:gd name="T41" fmla="*/ 170 h 257"/>
                <a:gd name="T42" fmla="*/ 130 w 213"/>
                <a:gd name="T43" fmla="*/ 182 h 257"/>
                <a:gd name="T44" fmla="*/ 129 w 213"/>
                <a:gd name="T45" fmla="*/ 198 h 257"/>
                <a:gd name="T46" fmla="*/ 128 w 213"/>
                <a:gd name="T47" fmla="*/ 204 h 257"/>
                <a:gd name="T48" fmla="*/ 126 w 213"/>
                <a:gd name="T49" fmla="*/ 240 h 257"/>
                <a:gd name="T50" fmla="*/ 141 w 213"/>
                <a:gd name="T51" fmla="*/ 257 h 257"/>
                <a:gd name="T52" fmla="*/ 142 w 213"/>
                <a:gd name="T53" fmla="*/ 257 h 257"/>
                <a:gd name="T54" fmla="*/ 158 w 213"/>
                <a:gd name="T55" fmla="*/ 242 h 257"/>
                <a:gd name="T56" fmla="*/ 160 w 213"/>
                <a:gd name="T57" fmla="*/ 206 h 257"/>
                <a:gd name="T58" fmla="*/ 160 w 213"/>
                <a:gd name="T59" fmla="*/ 199 h 257"/>
                <a:gd name="T60" fmla="*/ 161 w 213"/>
                <a:gd name="T61" fmla="*/ 186 h 257"/>
                <a:gd name="T62" fmla="*/ 152 w 213"/>
                <a:gd name="T63" fmla="*/ 152 h 257"/>
                <a:gd name="T64" fmla="*/ 144 w 213"/>
                <a:gd name="T65" fmla="*/ 142 h 257"/>
                <a:gd name="T66" fmla="*/ 133 w 213"/>
                <a:gd name="T67" fmla="*/ 124 h 257"/>
                <a:gd name="T68" fmla="*/ 129 w 213"/>
                <a:gd name="T69" fmla="*/ 117 h 257"/>
                <a:gd name="T70" fmla="*/ 128 w 213"/>
                <a:gd name="T71" fmla="*/ 112 h 257"/>
                <a:gd name="T72" fmla="*/ 124 w 213"/>
                <a:gd name="T73" fmla="*/ 43 h 257"/>
                <a:gd name="T74" fmla="*/ 130 w 213"/>
                <a:gd name="T75" fmla="*/ 69 h 257"/>
                <a:gd name="T76" fmla="*/ 139 w 213"/>
                <a:gd name="T77" fmla="*/ 81 h 257"/>
                <a:gd name="T78" fmla="*/ 148 w 213"/>
                <a:gd name="T79" fmla="*/ 83 h 257"/>
                <a:gd name="T80" fmla="*/ 205 w 213"/>
                <a:gd name="T81" fmla="*/ 62 h 257"/>
                <a:gd name="T82" fmla="*/ 209 w 213"/>
                <a:gd name="T83" fmla="*/ 45 h 257"/>
                <a:gd name="T84" fmla="*/ 192 w 213"/>
                <a:gd name="T85" fmla="*/ 41 h 257"/>
                <a:gd name="T86" fmla="*/ 153 w 213"/>
                <a:gd name="T87" fmla="*/ 58 h 257"/>
                <a:gd name="T88" fmla="*/ 125 w 213"/>
                <a:gd name="T89" fmla="*/ 8 h 257"/>
                <a:gd name="T90" fmla="*/ 95 w 213"/>
                <a:gd name="T91" fmla="*/ 0 h 257"/>
                <a:gd name="T92" fmla="*/ 82 w 213"/>
                <a:gd name="T93" fmla="*/ 1 h 257"/>
                <a:gd name="T94" fmla="*/ 31 w 213"/>
                <a:gd name="T95" fmla="*/ 24 h 257"/>
                <a:gd name="T96" fmla="*/ 0 w 213"/>
                <a:gd name="T97" fmla="*/ 98 h 257"/>
                <a:gd name="T98" fmla="*/ 2 w 213"/>
                <a:gd name="T99" fmla="*/ 99 h 257"/>
                <a:gd name="T100" fmla="*/ 22 w 213"/>
                <a:gd name="T101" fmla="*/ 10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" h="257">
                  <a:moveTo>
                    <a:pt x="22" y="108"/>
                  </a:moveTo>
                  <a:cubicBezTo>
                    <a:pt x="23" y="106"/>
                    <a:pt x="24" y="104"/>
                    <a:pt x="24" y="101"/>
                  </a:cubicBezTo>
                  <a:cubicBezTo>
                    <a:pt x="25" y="75"/>
                    <a:pt x="33" y="55"/>
                    <a:pt x="47" y="42"/>
                  </a:cubicBezTo>
                  <a:cubicBezTo>
                    <a:pt x="52" y="37"/>
                    <a:pt x="59" y="34"/>
                    <a:pt x="65" y="31"/>
                  </a:cubicBezTo>
                  <a:cubicBezTo>
                    <a:pt x="64" y="38"/>
                    <a:pt x="61" y="126"/>
                    <a:pt x="61" y="126"/>
                  </a:cubicBezTo>
                  <a:cubicBezTo>
                    <a:pt x="61" y="143"/>
                    <a:pt x="61" y="160"/>
                    <a:pt x="61" y="177"/>
                  </a:cubicBezTo>
                  <a:cubicBezTo>
                    <a:pt x="61" y="178"/>
                    <a:pt x="59" y="181"/>
                    <a:pt x="58" y="182"/>
                  </a:cubicBezTo>
                  <a:cubicBezTo>
                    <a:pt x="57" y="184"/>
                    <a:pt x="56" y="185"/>
                    <a:pt x="55" y="187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3" y="240"/>
                    <a:pt x="26" y="250"/>
                    <a:pt x="33" y="254"/>
                  </a:cubicBezTo>
                  <a:cubicBezTo>
                    <a:pt x="36" y="256"/>
                    <a:pt x="39" y="257"/>
                    <a:pt x="41" y="257"/>
                  </a:cubicBezTo>
                  <a:cubicBezTo>
                    <a:pt x="47" y="257"/>
                    <a:pt x="52" y="254"/>
                    <a:pt x="55" y="249"/>
                  </a:cubicBezTo>
                  <a:cubicBezTo>
                    <a:pt x="82" y="204"/>
                    <a:pt x="82" y="204"/>
                    <a:pt x="82" y="204"/>
                  </a:cubicBezTo>
                  <a:cubicBezTo>
                    <a:pt x="83" y="203"/>
                    <a:pt x="84" y="201"/>
                    <a:pt x="84" y="200"/>
                  </a:cubicBezTo>
                  <a:cubicBezTo>
                    <a:pt x="88" y="195"/>
                    <a:pt x="93" y="188"/>
                    <a:pt x="93" y="177"/>
                  </a:cubicBezTo>
                  <a:cubicBezTo>
                    <a:pt x="93" y="162"/>
                    <a:pt x="93" y="147"/>
                    <a:pt x="93" y="131"/>
                  </a:cubicBezTo>
                  <a:cubicBezTo>
                    <a:pt x="93" y="131"/>
                    <a:pt x="94" y="131"/>
                    <a:pt x="94" y="131"/>
                  </a:cubicBezTo>
                  <a:cubicBezTo>
                    <a:pt x="97" y="131"/>
                    <a:pt x="99" y="131"/>
                    <a:pt x="101" y="132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10" y="147"/>
                    <a:pt x="114" y="154"/>
                    <a:pt x="118" y="160"/>
                  </a:cubicBezTo>
                  <a:cubicBezTo>
                    <a:pt x="121" y="163"/>
                    <a:pt x="123" y="167"/>
                    <a:pt x="125" y="170"/>
                  </a:cubicBezTo>
                  <a:cubicBezTo>
                    <a:pt x="129" y="175"/>
                    <a:pt x="130" y="179"/>
                    <a:pt x="130" y="182"/>
                  </a:cubicBezTo>
                  <a:cubicBezTo>
                    <a:pt x="129" y="187"/>
                    <a:pt x="129" y="192"/>
                    <a:pt x="129" y="198"/>
                  </a:cubicBezTo>
                  <a:cubicBezTo>
                    <a:pt x="129" y="200"/>
                    <a:pt x="129" y="202"/>
                    <a:pt x="128" y="204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9"/>
                    <a:pt x="132" y="256"/>
                    <a:pt x="141" y="257"/>
                  </a:cubicBezTo>
                  <a:cubicBezTo>
                    <a:pt x="142" y="257"/>
                    <a:pt x="142" y="257"/>
                    <a:pt x="142" y="257"/>
                  </a:cubicBezTo>
                  <a:cubicBezTo>
                    <a:pt x="150" y="257"/>
                    <a:pt x="157" y="250"/>
                    <a:pt x="158" y="242"/>
                  </a:cubicBezTo>
                  <a:cubicBezTo>
                    <a:pt x="160" y="206"/>
                    <a:pt x="160" y="206"/>
                    <a:pt x="160" y="206"/>
                  </a:cubicBezTo>
                  <a:cubicBezTo>
                    <a:pt x="160" y="204"/>
                    <a:pt x="160" y="201"/>
                    <a:pt x="160" y="199"/>
                  </a:cubicBezTo>
                  <a:cubicBezTo>
                    <a:pt x="161" y="195"/>
                    <a:pt x="161" y="190"/>
                    <a:pt x="161" y="186"/>
                  </a:cubicBezTo>
                  <a:cubicBezTo>
                    <a:pt x="163" y="172"/>
                    <a:pt x="157" y="160"/>
                    <a:pt x="152" y="152"/>
                  </a:cubicBezTo>
                  <a:cubicBezTo>
                    <a:pt x="149" y="149"/>
                    <a:pt x="147" y="145"/>
                    <a:pt x="144" y="142"/>
                  </a:cubicBezTo>
                  <a:cubicBezTo>
                    <a:pt x="140" y="136"/>
                    <a:pt x="136" y="130"/>
                    <a:pt x="133" y="124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7"/>
                    <a:pt x="128" y="113"/>
                    <a:pt x="128" y="112"/>
                  </a:cubicBezTo>
                  <a:cubicBezTo>
                    <a:pt x="127" y="94"/>
                    <a:pt x="125" y="62"/>
                    <a:pt x="124" y="43"/>
                  </a:cubicBezTo>
                  <a:cubicBezTo>
                    <a:pt x="127" y="50"/>
                    <a:pt x="129" y="59"/>
                    <a:pt x="130" y="69"/>
                  </a:cubicBezTo>
                  <a:cubicBezTo>
                    <a:pt x="131" y="75"/>
                    <a:pt x="134" y="79"/>
                    <a:pt x="139" y="81"/>
                  </a:cubicBezTo>
                  <a:cubicBezTo>
                    <a:pt x="141" y="82"/>
                    <a:pt x="144" y="83"/>
                    <a:pt x="148" y="83"/>
                  </a:cubicBezTo>
                  <a:cubicBezTo>
                    <a:pt x="168" y="83"/>
                    <a:pt x="199" y="66"/>
                    <a:pt x="205" y="62"/>
                  </a:cubicBezTo>
                  <a:cubicBezTo>
                    <a:pt x="211" y="59"/>
                    <a:pt x="213" y="51"/>
                    <a:pt x="209" y="45"/>
                  </a:cubicBezTo>
                  <a:cubicBezTo>
                    <a:pt x="205" y="39"/>
                    <a:pt x="198" y="38"/>
                    <a:pt x="192" y="41"/>
                  </a:cubicBezTo>
                  <a:cubicBezTo>
                    <a:pt x="180" y="49"/>
                    <a:pt x="163" y="55"/>
                    <a:pt x="153" y="58"/>
                  </a:cubicBezTo>
                  <a:cubicBezTo>
                    <a:pt x="149" y="33"/>
                    <a:pt x="139" y="17"/>
                    <a:pt x="125" y="8"/>
                  </a:cubicBezTo>
                  <a:cubicBezTo>
                    <a:pt x="116" y="2"/>
                    <a:pt x="106" y="0"/>
                    <a:pt x="95" y="0"/>
                  </a:cubicBezTo>
                  <a:cubicBezTo>
                    <a:pt x="91" y="0"/>
                    <a:pt x="86" y="0"/>
                    <a:pt x="82" y="1"/>
                  </a:cubicBezTo>
                  <a:cubicBezTo>
                    <a:pt x="63" y="4"/>
                    <a:pt x="45" y="11"/>
                    <a:pt x="31" y="24"/>
                  </a:cubicBezTo>
                  <a:cubicBezTo>
                    <a:pt x="12" y="40"/>
                    <a:pt x="2" y="65"/>
                    <a:pt x="0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8"/>
                    <a:pt x="14" y="104"/>
                    <a:pt x="22" y="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</p:grpSp>
      <p:sp>
        <p:nvSpPr>
          <p:cNvPr id="30" name="Freeform 5"/>
          <p:cNvSpPr>
            <a:spLocks/>
          </p:cNvSpPr>
          <p:nvPr/>
        </p:nvSpPr>
        <p:spPr bwMode="auto">
          <a:xfrm flipH="1">
            <a:off x="5954090" y="2410671"/>
            <a:ext cx="7624520" cy="4203274"/>
          </a:xfrm>
          <a:custGeom>
            <a:avLst/>
            <a:gdLst>
              <a:gd name="T0" fmla="*/ 8826 w 8826"/>
              <a:gd name="T1" fmla="*/ 478 h 5057"/>
              <a:gd name="T2" fmla="*/ 825 w 8826"/>
              <a:gd name="T3" fmla="*/ 5057 h 5057"/>
              <a:gd name="T4" fmla="*/ 0 w 8826"/>
              <a:gd name="T5" fmla="*/ 4537 h 5057"/>
              <a:gd name="T6" fmla="*/ 7924 w 8826"/>
              <a:gd name="T7" fmla="*/ 0 h 5057"/>
              <a:gd name="T8" fmla="*/ 8826 w 8826"/>
              <a:gd name="T9" fmla="*/ 478 h 5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26" h="5057">
                <a:moveTo>
                  <a:pt x="8826" y="478"/>
                </a:moveTo>
                <a:lnTo>
                  <a:pt x="825" y="5057"/>
                </a:lnTo>
                <a:lnTo>
                  <a:pt x="0" y="4537"/>
                </a:lnTo>
                <a:lnTo>
                  <a:pt x="7924" y="0"/>
                </a:lnTo>
                <a:lnTo>
                  <a:pt x="8826" y="4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flipH="1">
            <a:off x="6178026" y="3995291"/>
            <a:ext cx="7624520" cy="4203274"/>
          </a:xfrm>
          <a:custGeom>
            <a:avLst/>
            <a:gdLst>
              <a:gd name="T0" fmla="*/ 8826 w 8826"/>
              <a:gd name="T1" fmla="*/ 478 h 5057"/>
              <a:gd name="T2" fmla="*/ 825 w 8826"/>
              <a:gd name="T3" fmla="*/ 5057 h 5057"/>
              <a:gd name="T4" fmla="*/ 0 w 8826"/>
              <a:gd name="T5" fmla="*/ 4537 h 5057"/>
              <a:gd name="T6" fmla="*/ 7924 w 8826"/>
              <a:gd name="T7" fmla="*/ 0 h 5057"/>
              <a:gd name="T8" fmla="*/ 8826 w 8826"/>
              <a:gd name="T9" fmla="*/ 478 h 5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26" h="5057">
                <a:moveTo>
                  <a:pt x="8826" y="478"/>
                </a:moveTo>
                <a:lnTo>
                  <a:pt x="825" y="5057"/>
                </a:lnTo>
                <a:lnTo>
                  <a:pt x="0" y="4537"/>
                </a:lnTo>
                <a:lnTo>
                  <a:pt x="7924" y="0"/>
                </a:lnTo>
                <a:lnTo>
                  <a:pt x="8826" y="4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" name="Group 1135"/>
          <p:cNvGrpSpPr/>
          <p:nvPr/>
        </p:nvGrpSpPr>
        <p:grpSpPr>
          <a:xfrm>
            <a:off x="3326988" y="1402965"/>
            <a:ext cx="464641" cy="461341"/>
            <a:chOff x="534988" y="12315826"/>
            <a:chExt cx="1117600" cy="1109662"/>
          </a:xfrm>
        </p:grpSpPr>
        <p:sp>
          <p:nvSpPr>
            <p:cNvPr id="28" name="Freeform 299"/>
            <p:cNvSpPr>
              <a:spLocks noEditPoints="1"/>
            </p:cNvSpPr>
            <p:nvPr/>
          </p:nvSpPr>
          <p:spPr bwMode="auto">
            <a:xfrm>
              <a:off x="534988" y="12315826"/>
              <a:ext cx="755650" cy="752475"/>
            </a:xfrm>
            <a:custGeom>
              <a:avLst/>
              <a:gdLst>
                <a:gd name="T0" fmla="*/ 29 w 246"/>
                <a:gd name="T1" fmla="*/ 108 h 245"/>
                <a:gd name="T2" fmla="*/ 8 w 246"/>
                <a:gd name="T3" fmla="*/ 153 h 245"/>
                <a:gd name="T4" fmla="*/ 4 w 246"/>
                <a:gd name="T5" fmla="*/ 164 h 245"/>
                <a:gd name="T6" fmla="*/ 18 w 246"/>
                <a:gd name="T7" fmla="*/ 189 h 245"/>
                <a:gd name="T8" fmla="*/ 46 w 246"/>
                <a:gd name="T9" fmla="*/ 179 h 245"/>
                <a:gd name="T10" fmla="*/ 63 w 246"/>
                <a:gd name="T11" fmla="*/ 225 h 245"/>
                <a:gd name="T12" fmla="*/ 90 w 246"/>
                <a:gd name="T13" fmla="*/ 244 h 245"/>
                <a:gd name="T14" fmla="*/ 96 w 246"/>
                <a:gd name="T15" fmla="*/ 244 h 245"/>
                <a:gd name="T16" fmla="*/ 109 w 246"/>
                <a:gd name="T17" fmla="*/ 217 h 245"/>
                <a:gd name="T18" fmla="*/ 154 w 246"/>
                <a:gd name="T19" fmla="*/ 238 h 245"/>
                <a:gd name="T20" fmla="*/ 165 w 246"/>
                <a:gd name="T21" fmla="*/ 242 h 245"/>
                <a:gd name="T22" fmla="*/ 190 w 246"/>
                <a:gd name="T23" fmla="*/ 222 h 245"/>
                <a:gd name="T24" fmla="*/ 204 w 246"/>
                <a:gd name="T25" fmla="*/ 174 h 245"/>
                <a:gd name="T26" fmla="*/ 237 w 246"/>
                <a:gd name="T27" fmla="*/ 178 h 245"/>
                <a:gd name="T28" fmla="*/ 245 w 246"/>
                <a:gd name="T29" fmla="*/ 150 h 245"/>
                <a:gd name="T30" fmla="*/ 218 w 246"/>
                <a:gd name="T31" fmla="*/ 137 h 245"/>
                <a:gd name="T32" fmla="*/ 239 w 246"/>
                <a:gd name="T33" fmla="*/ 92 h 245"/>
                <a:gd name="T34" fmla="*/ 243 w 246"/>
                <a:gd name="T35" fmla="*/ 81 h 245"/>
                <a:gd name="T36" fmla="*/ 223 w 246"/>
                <a:gd name="T37" fmla="*/ 56 h 245"/>
                <a:gd name="T38" fmla="*/ 176 w 246"/>
                <a:gd name="T39" fmla="*/ 42 h 245"/>
                <a:gd name="T40" fmla="*/ 179 w 246"/>
                <a:gd name="T41" fmla="*/ 9 h 245"/>
                <a:gd name="T42" fmla="*/ 151 w 246"/>
                <a:gd name="T43" fmla="*/ 1 h 245"/>
                <a:gd name="T44" fmla="*/ 138 w 246"/>
                <a:gd name="T45" fmla="*/ 28 h 245"/>
                <a:gd name="T46" fmla="*/ 94 w 246"/>
                <a:gd name="T47" fmla="*/ 7 h 245"/>
                <a:gd name="T48" fmla="*/ 83 w 246"/>
                <a:gd name="T49" fmla="*/ 3 h 245"/>
                <a:gd name="T50" fmla="*/ 57 w 246"/>
                <a:gd name="T51" fmla="*/ 23 h 245"/>
                <a:gd name="T52" fmla="*/ 43 w 246"/>
                <a:gd name="T53" fmla="*/ 71 h 245"/>
                <a:gd name="T54" fmla="*/ 14 w 246"/>
                <a:gd name="T55" fmla="*/ 62 h 245"/>
                <a:gd name="T56" fmla="*/ 2 w 246"/>
                <a:gd name="T57" fmla="*/ 89 h 245"/>
                <a:gd name="T58" fmla="*/ 71 w 246"/>
                <a:gd name="T59" fmla="*/ 102 h 245"/>
                <a:gd name="T60" fmla="*/ 144 w 246"/>
                <a:gd name="T61" fmla="*/ 70 h 245"/>
                <a:gd name="T62" fmla="*/ 176 w 246"/>
                <a:gd name="T63" fmla="*/ 142 h 245"/>
                <a:gd name="T64" fmla="*/ 104 w 246"/>
                <a:gd name="T65" fmla="*/ 175 h 245"/>
                <a:gd name="T66" fmla="*/ 71 w 246"/>
                <a:gd name="T67" fmla="*/ 10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6" h="245">
                  <a:moveTo>
                    <a:pt x="6" y="99"/>
                  </a:moveTo>
                  <a:cubicBezTo>
                    <a:pt x="29" y="108"/>
                    <a:pt x="29" y="108"/>
                    <a:pt x="29" y="108"/>
                  </a:cubicBezTo>
                  <a:cubicBezTo>
                    <a:pt x="27" y="119"/>
                    <a:pt x="28" y="131"/>
                    <a:pt x="30" y="14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6" y="153"/>
                    <a:pt x="4" y="155"/>
                    <a:pt x="4" y="157"/>
                  </a:cubicBezTo>
                  <a:cubicBezTo>
                    <a:pt x="3" y="159"/>
                    <a:pt x="3" y="162"/>
                    <a:pt x="4" y="164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4" y="187"/>
                    <a:pt x="16" y="188"/>
                    <a:pt x="18" y="189"/>
                  </a:cubicBezTo>
                  <a:cubicBezTo>
                    <a:pt x="20" y="190"/>
                    <a:pt x="22" y="190"/>
                    <a:pt x="25" y="18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53" y="189"/>
                    <a:pt x="62" y="197"/>
                    <a:pt x="72" y="203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2" y="230"/>
                    <a:pt x="64" y="235"/>
                    <a:pt x="68" y="236"/>
                  </a:cubicBezTo>
                  <a:cubicBezTo>
                    <a:pt x="90" y="244"/>
                    <a:pt x="90" y="244"/>
                    <a:pt x="90" y="244"/>
                  </a:cubicBezTo>
                  <a:cubicBezTo>
                    <a:pt x="91" y="245"/>
                    <a:pt x="92" y="245"/>
                    <a:pt x="93" y="245"/>
                  </a:cubicBezTo>
                  <a:cubicBezTo>
                    <a:pt x="94" y="245"/>
                    <a:pt x="95" y="245"/>
                    <a:pt x="96" y="244"/>
                  </a:cubicBezTo>
                  <a:cubicBezTo>
                    <a:pt x="98" y="243"/>
                    <a:pt x="100" y="242"/>
                    <a:pt x="101" y="240"/>
                  </a:cubicBezTo>
                  <a:cubicBezTo>
                    <a:pt x="109" y="217"/>
                    <a:pt x="109" y="217"/>
                    <a:pt x="109" y="217"/>
                  </a:cubicBezTo>
                  <a:cubicBezTo>
                    <a:pt x="121" y="219"/>
                    <a:pt x="133" y="219"/>
                    <a:pt x="144" y="216"/>
                  </a:cubicBezTo>
                  <a:cubicBezTo>
                    <a:pt x="154" y="238"/>
                    <a:pt x="154" y="238"/>
                    <a:pt x="154" y="238"/>
                  </a:cubicBezTo>
                  <a:cubicBezTo>
                    <a:pt x="155" y="240"/>
                    <a:pt x="156" y="242"/>
                    <a:pt x="158" y="242"/>
                  </a:cubicBezTo>
                  <a:cubicBezTo>
                    <a:pt x="160" y="243"/>
                    <a:pt x="163" y="243"/>
                    <a:pt x="165" y="242"/>
                  </a:cubicBezTo>
                  <a:cubicBezTo>
                    <a:pt x="186" y="233"/>
                    <a:pt x="186" y="233"/>
                    <a:pt x="186" y="233"/>
                  </a:cubicBezTo>
                  <a:cubicBezTo>
                    <a:pt x="190" y="231"/>
                    <a:pt x="192" y="226"/>
                    <a:pt x="190" y="222"/>
                  </a:cubicBezTo>
                  <a:cubicBezTo>
                    <a:pt x="180" y="200"/>
                    <a:pt x="180" y="200"/>
                    <a:pt x="180" y="200"/>
                  </a:cubicBezTo>
                  <a:cubicBezTo>
                    <a:pt x="190" y="193"/>
                    <a:pt x="198" y="184"/>
                    <a:pt x="204" y="174"/>
                  </a:cubicBezTo>
                  <a:cubicBezTo>
                    <a:pt x="227" y="183"/>
                    <a:pt x="227" y="183"/>
                    <a:pt x="227" y="183"/>
                  </a:cubicBezTo>
                  <a:cubicBezTo>
                    <a:pt x="231" y="184"/>
                    <a:pt x="236" y="182"/>
                    <a:pt x="237" y="178"/>
                  </a:cubicBezTo>
                  <a:cubicBezTo>
                    <a:pt x="246" y="156"/>
                    <a:pt x="246" y="156"/>
                    <a:pt x="246" y="156"/>
                  </a:cubicBezTo>
                  <a:cubicBezTo>
                    <a:pt x="246" y="154"/>
                    <a:pt x="246" y="152"/>
                    <a:pt x="245" y="150"/>
                  </a:cubicBezTo>
                  <a:cubicBezTo>
                    <a:pt x="245" y="148"/>
                    <a:pt x="243" y="146"/>
                    <a:pt x="241" y="145"/>
                  </a:cubicBezTo>
                  <a:cubicBezTo>
                    <a:pt x="218" y="137"/>
                    <a:pt x="218" y="137"/>
                    <a:pt x="218" y="137"/>
                  </a:cubicBezTo>
                  <a:cubicBezTo>
                    <a:pt x="220" y="125"/>
                    <a:pt x="220" y="114"/>
                    <a:pt x="217" y="102"/>
                  </a:cubicBezTo>
                  <a:cubicBezTo>
                    <a:pt x="239" y="92"/>
                    <a:pt x="239" y="92"/>
                    <a:pt x="239" y="92"/>
                  </a:cubicBezTo>
                  <a:cubicBezTo>
                    <a:pt x="241" y="91"/>
                    <a:pt x="243" y="90"/>
                    <a:pt x="244" y="88"/>
                  </a:cubicBezTo>
                  <a:cubicBezTo>
                    <a:pt x="244" y="86"/>
                    <a:pt x="244" y="83"/>
                    <a:pt x="243" y="81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6"/>
                    <a:pt x="227" y="54"/>
                    <a:pt x="223" y="56"/>
                  </a:cubicBezTo>
                  <a:cubicBezTo>
                    <a:pt x="201" y="66"/>
                    <a:pt x="201" y="66"/>
                    <a:pt x="201" y="66"/>
                  </a:cubicBezTo>
                  <a:cubicBezTo>
                    <a:pt x="194" y="56"/>
                    <a:pt x="185" y="48"/>
                    <a:pt x="176" y="42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86" y="15"/>
                    <a:pt x="184" y="10"/>
                    <a:pt x="179" y="9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5" y="0"/>
                    <a:pt x="153" y="0"/>
                    <a:pt x="151" y="1"/>
                  </a:cubicBezTo>
                  <a:cubicBezTo>
                    <a:pt x="149" y="2"/>
                    <a:pt x="147" y="3"/>
                    <a:pt x="147" y="5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27" y="26"/>
                    <a:pt x="115" y="26"/>
                    <a:pt x="103" y="29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3" y="5"/>
                    <a:pt x="91" y="3"/>
                    <a:pt x="89" y="3"/>
                  </a:cubicBezTo>
                  <a:cubicBezTo>
                    <a:pt x="87" y="2"/>
                    <a:pt x="85" y="2"/>
                    <a:pt x="83" y="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7" y="14"/>
                    <a:pt x="55" y="19"/>
                    <a:pt x="57" y="23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58" y="52"/>
                    <a:pt x="49" y="61"/>
                    <a:pt x="43" y="71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9" y="61"/>
                    <a:pt x="16" y="61"/>
                    <a:pt x="14" y="62"/>
                  </a:cubicBezTo>
                  <a:cubicBezTo>
                    <a:pt x="12" y="63"/>
                    <a:pt x="11" y="65"/>
                    <a:pt x="10" y="67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0" y="93"/>
                    <a:pt x="2" y="98"/>
                    <a:pt x="6" y="99"/>
                  </a:cubicBezTo>
                  <a:close/>
                  <a:moveTo>
                    <a:pt x="71" y="102"/>
                  </a:moveTo>
                  <a:cubicBezTo>
                    <a:pt x="79" y="81"/>
                    <a:pt x="100" y="66"/>
                    <a:pt x="124" y="66"/>
                  </a:cubicBezTo>
                  <a:cubicBezTo>
                    <a:pt x="130" y="66"/>
                    <a:pt x="137" y="67"/>
                    <a:pt x="144" y="70"/>
                  </a:cubicBezTo>
                  <a:cubicBezTo>
                    <a:pt x="158" y="75"/>
                    <a:pt x="169" y="86"/>
                    <a:pt x="175" y="99"/>
                  </a:cubicBezTo>
                  <a:cubicBezTo>
                    <a:pt x="181" y="113"/>
                    <a:pt x="182" y="128"/>
                    <a:pt x="176" y="142"/>
                  </a:cubicBezTo>
                  <a:cubicBezTo>
                    <a:pt x="168" y="164"/>
                    <a:pt x="147" y="179"/>
                    <a:pt x="124" y="179"/>
                  </a:cubicBezTo>
                  <a:cubicBezTo>
                    <a:pt x="117" y="179"/>
                    <a:pt x="110" y="178"/>
                    <a:pt x="104" y="175"/>
                  </a:cubicBezTo>
                  <a:cubicBezTo>
                    <a:pt x="90" y="170"/>
                    <a:pt x="78" y="159"/>
                    <a:pt x="72" y="146"/>
                  </a:cubicBezTo>
                  <a:cubicBezTo>
                    <a:pt x="66" y="132"/>
                    <a:pt x="66" y="117"/>
                    <a:pt x="71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29" name="Freeform 300"/>
            <p:cNvSpPr>
              <a:spLocks noEditPoints="1"/>
            </p:cNvSpPr>
            <p:nvPr/>
          </p:nvSpPr>
          <p:spPr bwMode="auto">
            <a:xfrm>
              <a:off x="1071563" y="12844463"/>
              <a:ext cx="581025" cy="581025"/>
            </a:xfrm>
            <a:custGeom>
              <a:avLst/>
              <a:gdLst>
                <a:gd name="T0" fmla="*/ 43 w 189"/>
                <a:gd name="T1" fmla="*/ 17 h 189"/>
                <a:gd name="T2" fmla="*/ 25 w 189"/>
                <a:gd name="T3" fmla="*/ 31 h 189"/>
                <a:gd name="T4" fmla="*/ 35 w 189"/>
                <a:gd name="T5" fmla="*/ 54 h 189"/>
                <a:gd name="T6" fmla="*/ 10 w 189"/>
                <a:gd name="T7" fmla="*/ 74 h 189"/>
                <a:gd name="T8" fmla="*/ 0 w 189"/>
                <a:gd name="T9" fmla="*/ 99 h 189"/>
                <a:gd name="T10" fmla="*/ 8 w 189"/>
                <a:gd name="T11" fmla="*/ 108 h 189"/>
                <a:gd name="T12" fmla="*/ 31 w 189"/>
                <a:gd name="T13" fmla="*/ 130 h 189"/>
                <a:gd name="T14" fmla="*/ 17 w 189"/>
                <a:gd name="T15" fmla="*/ 146 h 189"/>
                <a:gd name="T16" fmla="*/ 31 w 189"/>
                <a:gd name="T17" fmla="*/ 164 h 189"/>
                <a:gd name="T18" fmla="*/ 43 w 189"/>
                <a:gd name="T19" fmla="*/ 165 h 189"/>
                <a:gd name="T20" fmla="*/ 75 w 189"/>
                <a:gd name="T21" fmla="*/ 164 h 189"/>
                <a:gd name="T22" fmla="*/ 82 w 189"/>
                <a:gd name="T23" fmla="*/ 188 h 189"/>
                <a:gd name="T24" fmla="*/ 99 w 189"/>
                <a:gd name="T25" fmla="*/ 189 h 189"/>
                <a:gd name="T26" fmla="*/ 108 w 189"/>
                <a:gd name="T27" fmla="*/ 181 h 189"/>
                <a:gd name="T28" fmla="*/ 129 w 189"/>
                <a:gd name="T29" fmla="*/ 158 h 189"/>
                <a:gd name="T30" fmla="*/ 146 w 189"/>
                <a:gd name="T31" fmla="*/ 172 h 189"/>
                <a:gd name="T32" fmla="*/ 164 w 189"/>
                <a:gd name="T33" fmla="*/ 158 h 189"/>
                <a:gd name="T34" fmla="*/ 154 w 189"/>
                <a:gd name="T35" fmla="*/ 135 h 189"/>
                <a:gd name="T36" fmla="*/ 179 w 189"/>
                <a:gd name="T37" fmla="*/ 115 h 189"/>
                <a:gd name="T38" fmla="*/ 189 w 189"/>
                <a:gd name="T39" fmla="*/ 90 h 189"/>
                <a:gd name="T40" fmla="*/ 181 w 189"/>
                <a:gd name="T41" fmla="*/ 81 h 189"/>
                <a:gd name="T42" fmla="*/ 157 w 189"/>
                <a:gd name="T43" fmla="*/ 60 h 189"/>
                <a:gd name="T44" fmla="*/ 169 w 189"/>
                <a:gd name="T45" fmla="*/ 37 h 189"/>
                <a:gd name="T46" fmla="*/ 152 w 189"/>
                <a:gd name="T47" fmla="*/ 22 h 189"/>
                <a:gd name="T48" fmla="*/ 135 w 189"/>
                <a:gd name="T49" fmla="*/ 35 h 189"/>
                <a:gd name="T50" fmla="*/ 115 w 189"/>
                <a:gd name="T51" fmla="*/ 10 h 189"/>
                <a:gd name="T52" fmla="*/ 90 w 189"/>
                <a:gd name="T53" fmla="*/ 0 h 189"/>
                <a:gd name="T54" fmla="*/ 81 w 189"/>
                <a:gd name="T55" fmla="*/ 24 h 189"/>
                <a:gd name="T56" fmla="*/ 49 w 189"/>
                <a:gd name="T57" fmla="*/ 20 h 189"/>
                <a:gd name="T58" fmla="*/ 96 w 189"/>
                <a:gd name="T59" fmla="*/ 56 h 189"/>
                <a:gd name="T60" fmla="*/ 93 w 189"/>
                <a:gd name="T61" fmla="*/ 133 h 189"/>
                <a:gd name="T62" fmla="*/ 94 w 189"/>
                <a:gd name="T63" fmla="*/ 5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9" h="189">
                  <a:moveTo>
                    <a:pt x="49" y="20"/>
                  </a:moveTo>
                  <a:cubicBezTo>
                    <a:pt x="47" y="18"/>
                    <a:pt x="45" y="17"/>
                    <a:pt x="43" y="17"/>
                  </a:cubicBezTo>
                  <a:cubicBezTo>
                    <a:pt x="41" y="17"/>
                    <a:pt x="39" y="18"/>
                    <a:pt x="37" y="2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1" y="34"/>
                    <a:pt x="21" y="39"/>
                    <a:pt x="24" y="43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0" y="61"/>
                    <a:pt x="27" y="68"/>
                    <a:pt x="25" y="75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5" y="74"/>
                    <a:pt x="1" y="77"/>
                    <a:pt x="1" y="8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1"/>
                    <a:pt x="1" y="103"/>
                    <a:pt x="2" y="105"/>
                  </a:cubicBezTo>
                  <a:cubicBezTo>
                    <a:pt x="4" y="107"/>
                    <a:pt x="6" y="108"/>
                    <a:pt x="8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5" y="116"/>
                    <a:pt x="28" y="123"/>
                    <a:pt x="31" y="13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8" y="142"/>
                    <a:pt x="17" y="144"/>
                    <a:pt x="17" y="146"/>
                  </a:cubicBezTo>
                  <a:cubicBezTo>
                    <a:pt x="17" y="148"/>
                    <a:pt x="18" y="150"/>
                    <a:pt x="19" y="152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2" y="166"/>
                    <a:pt x="34" y="167"/>
                    <a:pt x="37" y="167"/>
                  </a:cubicBezTo>
                  <a:cubicBezTo>
                    <a:pt x="39" y="167"/>
                    <a:pt x="41" y="166"/>
                    <a:pt x="43" y="16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60" y="159"/>
                    <a:pt x="67" y="162"/>
                    <a:pt x="75" y="164"/>
                  </a:cubicBezTo>
                  <a:cubicBezTo>
                    <a:pt x="74" y="179"/>
                    <a:pt x="74" y="179"/>
                    <a:pt x="74" y="179"/>
                  </a:cubicBezTo>
                  <a:cubicBezTo>
                    <a:pt x="74" y="184"/>
                    <a:pt x="77" y="188"/>
                    <a:pt x="82" y="188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101" y="189"/>
                    <a:pt x="103" y="188"/>
                    <a:pt x="105" y="187"/>
                  </a:cubicBezTo>
                  <a:cubicBezTo>
                    <a:pt x="107" y="185"/>
                    <a:pt x="107" y="183"/>
                    <a:pt x="108" y="181"/>
                  </a:cubicBezTo>
                  <a:cubicBezTo>
                    <a:pt x="108" y="165"/>
                    <a:pt x="108" y="165"/>
                    <a:pt x="108" y="165"/>
                  </a:cubicBezTo>
                  <a:cubicBezTo>
                    <a:pt x="116" y="164"/>
                    <a:pt x="123" y="161"/>
                    <a:pt x="129" y="158"/>
                  </a:cubicBezTo>
                  <a:cubicBezTo>
                    <a:pt x="140" y="169"/>
                    <a:pt x="140" y="169"/>
                    <a:pt x="140" y="169"/>
                  </a:cubicBezTo>
                  <a:cubicBezTo>
                    <a:pt x="141" y="171"/>
                    <a:pt x="144" y="172"/>
                    <a:pt x="146" y="172"/>
                  </a:cubicBezTo>
                  <a:cubicBezTo>
                    <a:pt x="148" y="172"/>
                    <a:pt x="150" y="171"/>
                    <a:pt x="152" y="170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8" y="155"/>
                    <a:pt x="168" y="150"/>
                    <a:pt x="165" y="146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8" y="129"/>
                    <a:pt x="162" y="122"/>
                    <a:pt x="164" y="114"/>
                  </a:cubicBezTo>
                  <a:cubicBezTo>
                    <a:pt x="179" y="115"/>
                    <a:pt x="179" y="115"/>
                    <a:pt x="179" y="115"/>
                  </a:cubicBezTo>
                  <a:cubicBezTo>
                    <a:pt x="184" y="115"/>
                    <a:pt x="188" y="112"/>
                    <a:pt x="188" y="107"/>
                  </a:cubicBezTo>
                  <a:cubicBezTo>
                    <a:pt x="189" y="90"/>
                    <a:pt x="189" y="90"/>
                    <a:pt x="189" y="90"/>
                  </a:cubicBezTo>
                  <a:cubicBezTo>
                    <a:pt x="189" y="88"/>
                    <a:pt x="188" y="86"/>
                    <a:pt x="187" y="84"/>
                  </a:cubicBezTo>
                  <a:cubicBezTo>
                    <a:pt x="185" y="83"/>
                    <a:pt x="183" y="82"/>
                    <a:pt x="181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73"/>
                    <a:pt x="161" y="66"/>
                    <a:pt x="157" y="60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72" y="46"/>
                    <a:pt x="173" y="41"/>
                    <a:pt x="169" y="37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6" y="23"/>
                    <a:pt x="154" y="22"/>
                    <a:pt x="152" y="22"/>
                  </a:cubicBezTo>
                  <a:cubicBezTo>
                    <a:pt x="150" y="22"/>
                    <a:pt x="148" y="23"/>
                    <a:pt x="146" y="24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28" y="31"/>
                    <a:pt x="121" y="27"/>
                    <a:pt x="114" y="25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5"/>
                    <a:pt x="112" y="1"/>
                    <a:pt x="107" y="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5" y="0"/>
                    <a:pt x="82" y="4"/>
                    <a:pt x="81" y="8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3" y="25"/>
                    <a:pt x="66" y="28"/>
                    <a:pt x="59" y="32"/>
                  </a:cubicBezTo>
                  <a:lnTo>
                    <a:pt x="49" y="20"/>
                  </a:lnTo>
                  <a:close/>
                  <a:moveTo>
                    <a:pt x="94" y="56"/>
                  </a:moveTo>
                  <a:cubicBezTo>
                    <a:pt x="95" y="56"/>
                    <a:pt x="96" y="56"/>
                    <a:pt x="96" y="56"/>
                  </a:cubicBezTo>
                  <a:cubicBezTo>
                    <a:pt x="117" y="57"/>
                    <a:pt x="134" y="75"/>
                    <a:pt x="133" y="96"/>
                  </a:cubicBezTo>
                  <a:cubicBezTo>
                    <a:pt x="132" y="118"/>
                    <a:pt x="114" y="134"/>
                    <a:pt x="93" y="133"/>
                  </a:cubicBezTo>
                  <a:cubicBezTo>
                    <a:pt x="71" y="132"/>
                    <a:pt x="55" y="114"/>
                    <a:pt x="56" y="93"/>
                  </a:cubicBezTo>
                  <a:cubicBezTo>
                    <a:pt x="57" y="72"/>
                    <a:pt x="74" y="56"/>
                    <a:pt x="94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7538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485" y="339194"/>
            <a:ext cx="2530669" cy="718106"/>
          </a:xfrm>
        </p:spPr>
        <p:txBody>
          <a:bodyPr>
            <a:noAutofit/>
          </a:bodyPr>
          <a:lstStyle/>
          <a:p>
            <a:pPr algn="ctr"/>
            <a:r>
              <a:rPr lang="ru-RU" sz="3300" dirty="0" smtClean="0"/>
              <a:t>Решение</a:t>
            </a:r>
            <a:endParaRPr lang="en-US" sz="3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3485" y="1372352"/>
            <a:ext cx="9279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800" dirty="0" smtClean="0">
                <a:latin typeface="+mj-lt"/>
              </a:rPr>
              <a:t>Приложение</a:t>
            </a:r>
            <a:r>
              <a:rPr lang="en-US" sz="2800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«</a:t>
            </a:r>
            <a:r>
              <a:rPr lang="en-US" sz="2800" dirty="0" smtClean="0"/>
              <a:t>Tom </a:t>
            </a:r>
            <a:r>
              <a:rPr lang="en-US" sz="2800" dirty="0"/>
              <a:t>Best </a:t>
            </a:r>
            <a:r>
              <a:rPr lang="en-US" sz="2800" dirty="0" smtClean="0"/>
              <a:t>Home</a:t>
            </a:r>
            <a:r>
              <a:rPr lang="ru-RU" sz="2800" dirty="0" smtClean="0"/>
              <a:t>»</a:t>
            </a:r>
            <a:r>
              <a:rPr lang="ru-RU" sz="2800" dirty="0" smtClean="0">
                <a:latin typeface="+mj-lt"/>
              </a:rPr>
              <a:t>, </a:t>
            </a:r>
            <a:r>
              <a:rPr lang="ru-RU" sz="2800" dirty="0">
                <a:latin typeface="+mj-lt"/>
              </a:rPr>
              <a:t>которое учитывая индивидуальные запросы пользователя относительно окружающей  инфраструктуры, подбирает ему подходящее местоположение дома.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23" name="Group 1140"/>
          <p:cNvGrpSpPr/>
          <p:nvPr/>
        </p:nvGrpSpPr>
        <p:grpSpPr>
          <a:xfrm>
            <a:off x="6456784" y="3503286"/>
            <a:ext cx="4106420" cy="2367369"/>
            <a:chOff x="20500975" y="12482513"/>
            <a:chExt cx="1146175" cy="779463"/>
          </a:xfrm>
        </p:grpSpPr>
        <p:sp>
          <p:nvSpPr>
            <p:cNvPr id="24" name="Freeform 249"/>
            <p:cNvSpPr>
              <a:spLocks noEditPoints="1"/>
            </p:cNvSpPr>
            <p:nvPr/>
          </p:nvSpPr>
          <p:spPr bwMode="auto">
            <a:xfrm>
              <a:off x="21239163" y="12761913"/>
              <a:ext cx="147637" cy="160338"/>
            </a:xfrm>
            <a:custGeom>
              <a:avLst/>
              <a:gdLst>
                <a:gd name="T0" fmla="*/ 41 w 48"/>
                <a:gd name="T1" fmla="*/ 3 h 52"/>
                <a:gd name="T2" fmla="*/ 30 w 48"/>
                <a:gd name="T3" fmla="*/ 20 h 52"/>
                <a:gd name="T4" fmla="*/ 24 w 48"/>
                <a:gd name="T5" fmla="*/ 18 h 52"/>
                <a:gd name="T6" fmla="*/ 19 w 48"/>
                <a:gd name="T7" fmla="*/ 19 h 52"/>
                <a:gd name="T8" fmla="*/ 8 w 48"/>
                <a:gd name="T9" fmla="*/ 0 h 52"/>
                <a:gd name="T10" fmla="*/ 0 w 48"/>
                <a:gd name="T11" fmla="*/ 4 h 52"/>
                <a:gd name="T12" fmla="*/ 11 w 48"/>
                <a:gd name="T13" fmla="*/ 24 h 52"/>
                <a:gd name="T14" fmla="*/ 7 w 48"/>
                <a:gd name="T15" fmla="*/ 35 h 52"/>
                <a:gd name="T16" fmla="*/ 24 w 48"/>
                <a:gd name="T17" fmla="*/ 52 h 52"/>
                <a:gd name="T18" fmla="*/ 40 w 48"/>
                <a:gd name="T19" fmla="*/ 35 h 52"/>
                <a:gd name="T20" fmla="*/ 37 w 48"/>
                <a:gd name="T21" fmla="*/ 25 h 52"/>
                <a:gd name="T22" fmla="*/ 48 w 48"/>
                <a:gd name="T23" fmla="*/ 8 h 52"/>
                <a:gd name="T24" fmla="*/ 41 w 48"/>
                <a:gd name="T25" fmla="*/ 3 h 52"/>
                <a:gd name="T26" fmla="*/ 24 w 48"/>
                <a:gd name="T27" fmla="*/ 46 h 52"/>
                <a:gd name="T28" fmla="*/ 13 w 48"/>
                <a:gd name="T29" fmla="*/ 35 h 52"/>
                <a:gd name="T30" fmla="*/ 24 w 48"/>
                <a:gd name="T31" fmla="*/ 24 h 52"/>
                <a:gd name="T32" fmla="*/ 34 w 48"/>
                <a:gd name="T33" fmla="*/ 35 h 52"/>
                <a:gd name="T34" fmla="*/ 24 w 48"/>
                <a:gd name="T35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1" y="3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28" y="19"/>
                    <a:pt x="26" y="18"/>
                    <a:pt x="24" y="18"/>
                  </a:cubicBezTo>
                  <a:cubicBezTo>
                    <a:pt x="22" y="18"/>
                    <a:pt x="20" y="19"/>
                    <a:pt x="19" y="1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3" y="3"/>
                    <a:pt x="0" y="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7"/>
                    <a:pt x="7" y="31"/>
                    <a:pt x="7" y="35"/>
                  </a:cubicBezTo>
                  <a:cubicBezTo>
                    <a:pt x="7" y="44"/>
                    <a:pt x="14" y="52"/>
                    <a:pt x="24" y="52"/>
                  </a:cubicBezTo>
                  <a:cubicBezTo>
                    <a:pt x="33" y="52"/>
                    <a:pt x="40" y="44"/>
                    <a:pt x="40" y="35"/>
                  </a:cubicBezTo>
                  <a:cubicBezTo>
                    <a:pt x="40" y="31"/>
                    <a:pt x="39" y="28"/>
                    <a:pt x="37" y="2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6" y="6"/>
                    <a:pt x="44" y="4"/>
                    <a:pt x="41" y="3"/>
                  </a:cubicBezTo>
                  <a:close/>
                  <a:moveTo>
                    <a:pt x="24" y="46"/>
                  </a:moveTo>
                  <a:cubicBezTo>
                    <a:pt x="18" y="46"/>
                    <a:pt x="13" y="41"/>
                    <a:pt x="13" y="35"/>
                  </a:cubicBezTo>
                  <a:cubicBezTo>
                    <a:pt x="13" y="29"/>
                    <a:pt x="18" y="24"/>
                    <a:pt x="24" y="24"/>
                  </a:cubicBezTo>
                  <a:cubicBezTo>
                    <a:pt x="30" y="24"/>
                    <a:pt x="34" y="29"/>
                    <a:pt x="34" y="35"/>
                  </a:cubicBezTo>
                  <a:cubicBezTo>
                    <a:pt x="34" y="41"/>
                    <a:pt x="30" y="46"/>
                    <a:pt x="24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900"/>
            </a:p>
          </p:txBody>
        </p:sp>
        <p:sp>
          <p:nvSpPr>
            <p:cNvPr id="25" name="Freeform 250"/>
            <p:cNvSpPr>
              <a:spLocks noEditPoints="1"/>
            </p:cNvSpPr>
            <p:nvPr/>
          </p:nvSpPr>
          <p:spPr bwMode="auto">
            <a:xfrm>
              <a:off x="21404263" y="12482513"/>
              <a:ext cx="174625" cy="239713"/>
            </a:xfrm>
            <a:custGeom>
              <a:avLst/>
              <a:gdLst>
                <a:gd name="T0" fmla="*/ 28 w 57"/>
                <a:gd name="T1" fmla="*/ 28 h 78"/>
                <a:gd name="T2" fmla="*/ 0 w 57"/>
                <a:gd name="T3" fmla="*/ 73 h 78"/>
                <a:gd name="T4" fmla="*/ 7 w 57"/>
                <a:gd name="T5" fmla="*/ 78 h 78"/>
                <a:gd name="T6" fmla="*/ 35 w 57"/>
                <a:gd name="T7" fmla="*/ 33 h 78"/>
                <a:gd name="T8" fmla="*/ 40 w 57"/>
                <a:gd name="T9" fmla="*/ 33 h 78"/>
                <a:gd name="T10" fmla="*/ 57 w 57"/>
                <a:gd name="T11" fmla="*/ 17 h 78"/>
                <a:gd name="T12" fmla="*/ 40 w 57"/>
                <a:gd name="T13" fmla="*/ 0 h 78"/>
                <a:gd name="T14" fmla="*/ 23 w 57"/>
                <a:gd name="T15" fmla="*/ 17 h 78"/>
                <a:gd name="T16" fmla="*/ 28 w 57"/>
                <a:gd name="T17" fmla="*/ 28 h 78"/>
                <a:gd name="T18" fmla="*/ 40 w 57"/>
                <a:gd name="T19" fmla="*/ 6 h 78"/>
                <a:gd name="T20" fmla="*/ 51 w 57"/>
                <a:gd name="T21" fmla="*/ 17 h 78"/>
                <a:gd name="T22" fmla="*/ 40 w 57"/>
                <a:gd name="T23" fmla="*/ 27 h 78"/>
                <a:gd name="T24" fmla="*/ 29 w 57"/>
                <a:gd name="T25" fmla="*/ 17 h 78"/>
                <a:gd name="T26" fmla="*/ 40 w 57"/>
                <a:gd name="T27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78">
                  <a:moveTo>
                    <a:pt x="28" y="28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2" y="74"/>
                    <a:pt x="5" y="76"/>
                    <a:pt x="7" y="78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7" y="33"/>
                    <a:pt x="38" y="33"/>
                    <a:pt x="40" y="33"/>
                  </a:cubicBezTo>
                  <a:cubicBezTo>
                    <a:pt x="49" y="33"/>
                    <a:pt x="57" y="26"/>
                    <a:pt x="57" y="17"/>
                  </a:cubicBezTo>
                  <a:cubicBezTo>
                    <a:pt x="57" y="7"/>
                    <a:pt x="49" y="0"/>
                    <a:pt x="40" y="0"/>
                  </a:cubicBezTo>
                  <a:cubicBezTo>
                    <a:pt x="31" y="0"/>
                    <a:pt x="23" y="7"/>
                    <a:pt x="23" y="17"/>
                  </a:cubicBezTo>
                  <a:cubicBezTo>
                    <a:pt x="23" y="21"/>
                    <a:pt x="25" y="25"/>
                    <a:pt x="28" y="28"/>
                  </a:cubicBezTo>
                  <a:close/>
                  <a:moveTo>
                    <a:pt x="40" y="6"/>
                  </a:moveTo>
                  <a:cubicBezTo>
                    <a:pt x="46" y="6"/>
                    <a:pt x="51" y="11"/>
                    <a:pt x="51" y="17"/>
                  </a:cubicBezTo>
                  <a:cubicBezTo>
                    <a:pt x="51" y="23"/>
                    <a:pt x="46" y="27"/>
                    <a:pt x="40" y="27"/>
                  </a:cubicBezTo>
                  <a:cubicBezTo>
                    <a:pt x="34" y="27"/>
                    <a:pt x="29" y="23"/>
                    <a:pt x="29" y="17"/>
                  </a:cubicBezTo>
                  <a:cubicBezTo>
                    <a:pt x="29" y="11"/>
                    <a:pt x="34" y="6"/>
                    <a:pt x="4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900"/>
            </a:p>
          </p:txBody>
        </p:sp>
        <p:sp>
          <p:nvSpPr>
            <p:cNvPr id="26" name="Freeform 251"/>
            <p:cNvSpPr>
              <a:spLocks noEditPoints="1"/>
            </p:cNvSpPr>
            <p:nvPr/>
          </p:nvSpPr>
          <p:spPr bwMode="auto">
            <a:xfrm>
              <a:off x="20500975" y="12546013"/>
              <a:ext cx="728662" cy="430213"/>
            </a:xfrm>
            <a:custGeom>
              <a:avLst/>
              <a:gdLst>
                <a:gd name="T0" fmla="*/ 209 w 237"/>
                <a:gd name="T1" fmla="*/ 33 h 140"/>
                <a:gd name="T2" fmla="*/ 213 w 237"/>
                <a:gd name="T3" fmla="*/ 33 h 140"/>
                <a:gd name="T4" fmla="*/ 217 w 237"/>
                <a:gd name="T5" fmla="*/ 32 h 140"/>
                <a:gd name="T6" fmla="*/ 229 w 237"/>
                <a:gd name="T7" fmla="*/ 53 h 140"/>
                <a:gd name="T8" fmla="*/ 237 w 237"/>
                <a:gd name="T9" fmla="*/ 49 h 140"/>
                <a:gd name="T10" fmla="*/ 225 w 237"/>
                <a:gd name="T11" fmla="*/ 28 h 140"/>
                <a:gd name="T12" fmla="*/ 229 w 237"/>
                <a:gd name="T13" fmla="*/ 16 h 140"/>
                <a:gd name="T14" fmla="*/ 213 w 237"/>
                <a:gd name="T15" fmla="*/ 0 h 140"/>
                <a:gd name="T16" fmla="*/ 196 w 237"/>
                <a:gd name="T17" fmla="*/ 16 h 140"/>
                <a:gd name="T18" fmla="*/ 201 w 237"/>
                <a:gd name="T19" fmla="*/ 29 h 140"/>
                <a:gd name="T20" fmla="*/ 164 w 237"/>
                <a:gd name="T21" fmla="*/ 107 h 140"/>
                <a:gd name="T22" fmla="*/ 159 w 237"/>
                <a:gd name="T23" fmla="*/ 106 h 140"/>
                <a:gd name="T24" fmla="*/ 154 w 237"/>
                <a:gd name="T25" fmla="*/ 107 h 140"/>
                <a:gd name="T26" fmla="*/ 121 w 237"/>
                <a:gd name="T27" fmla="*/ 45 h 140"/>
                <a:gd name="T28" fmla="*/ 124 w 237"/>
                <a:gd name="T29" fmla="*/ 34 h 140"/>
                <a:gd name="T30" fmla="*/ 108 w 237"/>
                <a:gd name="T31" fmla="*/ 18 h 140"/>
                <a:gd name="T32" fmla="*/ 91 w 237"/>
                <a:gd name="T33" fmla="*/ 34 h 140"/>
                <a:gd name="T34" fmla="*/ 92 w 237"/>
                <a:gd name="T35" fmla="*/ 39 h 140"/>
                <a:gd name="T36" fmla="*/ 28 w 237"/>
                <a:gd name="T37" fmla="*/ 79 h 140"/>
                <a:gd name="T38" fmla="*/ 17 w 237"/>
                <a:gd name="T39" fmla="*/ 75 h 140"/>
                <a:gd name="T40" fmla="*/ 0 w 237"/>
                <a:gd name="T41" fmla="*/ 91 h 140"/>
                <a:gd name="T42" fmla="*/ 17 w 237"/>
                <a:gd name="T43" fmla="*/ 108 h 140"/>
                <a:gd name="T44" fmla="*/ 34 w 237"/>
                <a:gd name="T45" fmla="*/ 91 h 140"/>
                <a:gd name="T46" fmla="*/ 33 w 237"/>
                <a:gd name="T47" fmla="*/ 87 h 140"/>
                <a:gd name="T48" fmla="*/ 97 w 237"/>
                <a:gd name="T49" fmla="*/ 47 h 140"/>
                <a:gd name="T50" fmla="*/ 108 w 237"/>
                <a:gd name="T51" fmla="*/ 51 h 140"/>
                <a:gd name="T52" fmla="*/ 113 w 237"/>
                <a:gd name="T53" fmla="*/ 50 h 140"/>
                <a:gd name="T54" fmla="*/ 147 w 237"/>
                <a:gd name="T55" fmla="*/ 112 h 140"/>
                <a:gd name="T56" fmla="*/ 142 w 237"/>
                <a:gd name="T57" fmla="*/ 123 h 140"/>
                <a:gd name="T58" fmla="*/ 159 w 237"/>
                <a:gd name="T59" fmla="*/ 140 h 140"/>
                <a:gd name="T60" fmla="*/ 176 w 237"/>
                <a:gd name="T61" fmla="*/ 123 h 140"/>
                <a:gd name="T62" fmla="*/ 171 w 237"/>
                <a:gd name="T63" fmla="*/ 112 h 140"/>
                <a:gd name="T64" fmla="*/ 209 w 237"/>
                <a:gd name="T65" fmla="*/ 33 h 140"/>
                <a:gd name="T66" fmla="*/ 213 w 237"/>
                <a:gd name="T67" fmla="*/ 6 h 140"/>
                <a:gd name="T68" fmla="*/ 223 w 237"/>
                <a:gd name="T69" fmla="*/ 16 h 140"/>
                <a:gd name="T70" fmla="*/ 213 w 237"/>
                <a:gd name="T71" fmla="*/ 27 h 140"/>
                <a:gd name="T72" fmla="*/ 202 w 237"/>
                <a:gd name="T73" fmla="*/ 16 h 140"/>
                <a:gd name="T74" fmla="*/ 213 w 237"/>
                <a:gd name="T75" fmla="*/ 6 h 140"/>
                <a:gd name="T76" fmla="*/ 17 w 237"/>
                <a:gd name="T77" fmla="*/ 102 h 140"/>
                <a:gd name="T78" fmla="*/ 6 w 237"/>
                <a:gd name="T79" fmla="*/ 91 h 140"/>
                <a:gd name="T80" fmla="*/ 17 w 237"/>
                <a:gd name="T81" fmla="*/ 81 h 140"/>
                <a:gd name="T82" fmla="*/ 28 w 237"/>
                <a:gd name="T83" fmla="*/ 91 h 140"/>
                <a:gd name="T84" fmla="*/ 17 w 237"/>
                <a:gd name="T85" fmla="*/ 102 h 140"/>
                <a:gd name="T86" fmla="*/ 108 w 237"/>
                <a:gd name="T87" fmla="*/ 45 h 140"/>
                <a:gd name="T88" fmla="*/ 97 w 237"/>
                <a:gd name="T89" fmla="*/ 34 h 140"/>
                <a:gd name="T90" fmla="*/ 108 w 237"/>
                <a:gd name="T91" fmla="*/ 24 h 140"/>
                <a:gd name="T92" fmla="*/ 118 w 237"/>
                <a:gd name="T93" fmla="*/ 34 h 140"/>
                <a:gd name="T94" fmla="*/ 108 w 237"/>
                <a:gd name="T95" fmla="*/ 45 h 140"/>
                <a:gd name="T96" fmla="*/ 159 w 237"/>
                <a:gd name="T97" fmla="*/ 134 h 140"/>
                <a:gd name="T98" fmla="*/ 148 w 237"/>
                <a:gd name="T99" fmla="*/ 123 h 140"/>
                <a:gd name="T100" fmla="*/ 159 w 237"/>
                <a:gd name="T101" fmla="*/ 112 h 140"/>
                <a:gd name="T102" fmla="*/ 170 w 237"/>
                <a:gd name="T103" fmla="*/ 123 h 140"/>
                <a:gd name="T104" fmla="*/ 159 w 237"/>
                <a:gd name="T105" fmla="*/ 1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" h="140">
                  <a:moveTo>
                    <a:pt x="209" y="33"/>
                  </a:moveTo>
                  <a:cubicBezTo>
                    <a:pt x="210" y="33"/>
                    <a:pt x="211" y="33"/>
                    <a:pt x="213" y="33"/>
                  </a:cubicBezTo>
                  <a:cubicBezTo>
                    <a:pt x="214" y="33"/>
                    <a:pt x="216" y="33"/>
                    <a:pt x="217" y="32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31" y="52"/>
                    <a:pt x="234" y="50"/>
                    <a:pt x="237" y="49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28" y="25"/>
                    <a:pt x="229" y="21"/>
                    <a:pt x="229" y="16"/>
                  </a:cubicBezTo>
                  <a:cubicBezTo>
                    <a:pt x="229" y="7"/>
                    <a:pt x="222" y="0"/>
                    <a:pt x="213" y="0"/>
                  </a:cubicBezTo>
                  <a:cubicBezTo>
                    <a:pt x="203" y="0"/>
                    <a:pt x="196" y="7"/>
                    <a:pt x="196" y="16"/>
                  </a:cubicBezTo>
                  <a:cubicBezTo>
                    <a:pt x="196" y="21"/>
                    <a:pt x="198" y="26"/>
                    <a:pt x="201" y="29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07"/>
                    <a:pt x="161" y="106"/>
                    <a:pt x="159" y="106"/>
                  </a:cubicBezTo>
                  <a:cubicBezTo>
                    <a:pt x="157" y="106"/>
                    <a:pt x="156" y="107"/>
                    <a:pt x="154" y="107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2"/>
                    <a:pt x="124" y="38"/>
                    <a:pt x="124" y="34"/>
                  </a:cubicBezTo>
                  <a:cubicBezTo>
                    <a:pt x="124" y="25"/>
                    <a:pt x="117" y="18"/>
                    <a:pt x="108" y="18"/>
                  </a:cubicBezTo>
                  <a:cubicBezTo>
                    <a:pt x="98" y="18"/>
                    <a:pt x="91" y="25"/>
                    <a:pt x="91" y="34"/>
                  </a:cubicBezTo>
                  <a:cubicBezTo>
                    <a:pt x="91" y="36"/>
                    <a:pt x="91" y="38"/>
                    <a:pt x="92" y="3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5" y="76"/>
                    <a:pt x="21" y="75"/>
                    <a:pt x="17" y="75"/>
                  </a:cubicBezTo>
                  <a:cubicBezTo>
                    <a:pt x="8" y="75"/>
                    <a:pt x="0" y="82"/>
                    <a:pt x="0" y="91"/>
                  </a:cubicBezTo>
                  <a:cubicBezTo>
                    <a:pt x="0" y="100"/>
                    <a:pt x="8" y="108"/>
                    <a:pt x="17" y="108"/>
                  </a:cubicBezTo>
                  <a:cubicBezTo>
                    <a:pt x="26" y="108"/>
                    <a:pt x="34" y="100"/>
                    <a:pt x="34" y="91"/>
                  </a:cubicBezTo>
                  <a:cubicBezTo>
                    <a:pt x="34" y="90"/>
                    <a:pt x="33" y="88"/>
                    <a:pt x="33" y="8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100" y="49"/>
                    <a:pt x="103" y="51"/>
                    <a:pt x="108" y="51"/>
                  </a:cubicBezTo>
                  <a:cubicBezTo>
                    <a:pt x="110" y="51"/>
                    <a:pt x="111" y="51"/>
                    <a:pt x="113" y="50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4" y="115"/>
                    <a:pt x="142" y="119"/>
                    <a:pt x="142" y="123"/>
                  </a:cubicBezTo>
                  <a:cubicBezTo>
                    <a:pt x="142" y="132"/>
                    <a:pt x="150" y="140"/>
                    <a:pt x="159" y="140"/>
                  </a:cubicBezTo>
                  <a:cubicBezTo>
                    <a:pt x="168" y="140"/>
                    <a:pt x="176" y="132"/>
                    <a:pt x="176" y="123"/>
                  </a:cubicBezTo>
                  <a:cubicBezTo>
                    <a:pt x="176" y="119"/>
                    <a:pt x="174" y="115"/>
                    <a:pt x="171" y="112"/>
                  </a:cubicBezTo>
                  <a:lnTo>
                    <a:pt x="209" y="33"/>
                  </a:lnTo>
                  <a:close/>
                  <a:moveTo>
                    <a:pt x="213" y="6"/>
                  </a:moveTo>
                  <a:cubicBezTo>
                    <a:pt x="218" y="6"/>
                    <a:pt x="223" y="10"/>
                    <a:pt x="223" y="16"/>
                  </a:cubicBezTo>
                  <a:cubicBezTo>
                    <a:pt x="223" y="22"/>
                    <a:pt x="218" y="27"/>
                    <a:pt x="213" y="27"/>
                  </a:cubicBezTo>
                  <a:cubicBezTo>
                    <a:pt x="207" y="27"/>
                    <a:pt x="202" y="22"/>
                    <a:pt x="202" y="16"/>
                  </a:cubicBezTo>
                  <a:cubicBezTo>
                    <a:pt x="202" y="10"/>
                    <a:pt x="207" y="6"/>
                    <a:pt x="213" y="6"/>
                  </a:cubicBezTo>
                  <a:close/>
                  <a:moveTo>
                    <a:pt x="17" y="102"/>
                  </a:moveTo>
                  <a:cubicBezTo>
                    <a:pt x="11" y="102"/>
                    <a:pt x="6" y="97"/>
                    <a:pt x="6" y="91"/>
                  </a:cubicBezTo>
                  <a:cubicBezTo>
                    <a:pt x="6" y="85"/>
                    <a:pt x="11" y="81"/>
                    <a:pt x="17" y="81"/>
                  </a:cubicBezTo>
                  <a:cubicBezTo>
                    <a:pt x="23" y="81"/>
                    <a:pt x="28" y="85"/>
                    <a:pt x="28" y="91"/>
                  </a:cubicBezTo>
                  <a:cubicBezTo>
                    <a:pt x="28" y="97"/>
                    <a:pt x="23" y="102"/>
                    <a:pt x="17" y="102"/>
                  </a:cubicBezTo>
                  <a:close/>
                  <a:moveTo>
                    <a:pt x="108" y="45"/>
                  </a:moveTo>
                  <a:cubicBezTo>
                    <a:pt x="102" y="45"/>
                    <a:pt x="97" y="40"/>
                    <a:pt x="97" y="34"/>
                  </a:cubicBezTo>
                  <a:cubicBezTo>
                    <a:pt x="97" y="28"/>
                    <a:pt x="102" y="24"/>
                    <a:pt x="108" y="24"/>
                  </a:cubicBezTo>
                  <a:cubicBezTo>
                    <a:pt x="114" y="24"/>
                    <a:pt x="118" y="28"/>
                    <a:pt x="118" y="34"/>
                  </a:cubicBezTo>
                  <a:cubicBezTo>
                    <a:pt x="118" y="40"/>
                    <a:pt x="114" y="45"/>
                    <a:pt x="108" y="45"/>
                  </a:cubicBezTo>
                  <a:close/>
                  <a:moveTo>
                    <a:pt x="159" y="134"/>
                  </a:moveTo>
                  <a:cubicBezTo>
                    <a:pt x="153" y="134"/>
                    <a:pt x="148" y="129"/>
                    <a:pt x="148" y="123"/>
                  </a:cubicBezTo>
                  <a:cubicBezTo>
                    <a:pt x="148" y="117"/>
                    <a:pt x="153" y="112"/>
                    <a:pt x="159" y="112"/>
                  </a:cubicBezTo>
                  <a:cubicBezTo>
                    <a:pt x="165" y="112"/>
                    <a:pt x="170" y="117"/>
                    <a:pt x="170" y="123"/>
                  </a:cubicBezTo>
                  <a:cubicBezTo>
                    <a:pt x="170" y="129"/>
                    <a:pt x="165" y="134"/>
                    <a:pt x="159" y="1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900"/>
            </a:p>
          </p:txBody>
        </p:sp>
        <p:sp>
          <p:nvSpPr>
            <p:cNvPr id="27" name="Freeform 252"/>
            <p:cNvSpPr>
              <a:spLocks noEditPoints="1"/>
            </p:cNvSpPr>
            <p:nvPr/>
          </p:nvSpPr>
          <p:spPr bwMode="auto">
            <a:xfrm>
              <a:off x="21105813" y="12673013"/>
              <a:ext cx="541337" cy="588963"/>
            </a:xfrm>
            <a:custGeom>
              <a:avLst/>
              <a:gdLst>
                <a:gd name="T0" fmla="*/ 107 w 176"/>
                <a:gd name="T1" fmla="*/ 102 h 192"/>
                <a:gd name="T2" fmla="*/ 107 w 176"/>
                <a:gd name="T3" fmla="*/ 26 h 192"/>
                <a:gd name="T4" fmla="*/ 26 w 176"/>
                <a:gd name="T5" fmla="*/ 21 h 192"/>
                <a:gd name="T6" fmla="*/ 21 w 176"/>
                <a:gd name="T7" fmla="*/ 101 h 192"/>
                <a:gd name="T8" fmla="*/ 95 w 176"/>
                <a:gd name="T9" fmla="*/ 112 h 192"/>
                <a:gd name="T10" fmla="*/ 162 w 176"/>
                <a:gd name="T11" fmla="*/ 188 h 192"/>
                <a:gd name="T12" fmla="*/ 173 w 176"/>
                <a:gd name="T13" fmla="*/ 189 h 192"/>
                <a:gd name="T14" fmla="*/ 174 w 176"/>
                <a:gd name="T15" fmla="*/ 178 h 192"/>
                <a:gd name="T16" fmla="*/ 107 w 176"/>
                <a:gd name="T17" fmla="*/ 102 h 192"/>
                <a:gd name="T18" fmla="*/ 92 w 176"/>
                <a:gd name="T19" fmla="*/ 96 h 192"/>
                <a:gd name="T20" fmla="*/ 32 w 176"/>
                <a:gd name="T21" fmla="*/ 91 h 192"/>
                <a:gd name="T22" fmla="*/ 36 w 176"/>
                <a:gd name="T23" fmla="*/ 32 h 192"/>
                <a:gd name="T24" fmla="*/ 96 w 176"/>
                <a:gd name="T25" fmla="*/ 36 h 192"/>
                <a:gd name="T26" fmla="*/ 92 w 176"/>
                <a:gd name="T27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92">
                  <a:moveTo>
                    <a:pt x="107" y="102"/>
                  </a:moveTo>
                  <a:cubicBezTo>
                    <a:pt x="125" y="80"/>
                    <a:pt x="126" y="48"/>
                    <a:pt x="107" y="26"/>
                  </a:cubicBezTo>
                  <a:cubicBezTo>
                    <a:pt x="86" y="3"/>
                    <a:pt x="50" y="0"/>
                    <a:pt x="26" y="21"/>
                  </a:cubicBezTo>
                  <a:cubicBezTo>
                    <a:pt x="3" y="42"/>
                    <a:pt x="0" y="78"/>
                    <a:pt x="21" y="101"/>
                  </a:cubicBezTo>
                  <a:cubicBezTo>
                    <a:pt x="40" y="123"/>
                    <a:pt x="72" y="127"/>
                    <a:pt x="95" y="112"/>
                  </a:cubicBezTo>
                  <a:cubicBezTo>
                    <a:pt x="162" y="188"/>
                    <a:pt x="162" y="188"/>
                    <a:pt x="162" y="188"/>
                  </a:cubicBezTo>
                  <a:cubicBezTo>
                    <a:pt x="165" y="191"/>
                    <a:pt x="170" y="192"/>
                    <a:pt x="173" y="189"/>
                  </a:cubicBezTo>
                  <a:cubicBezTo>
                    <a:pt x="176" y="186"/>
                    <a:pt x="176" y="181"/>
                    <a:pt x="174" y="178"/>
                  </a:cubicBezTo>
                  <a:lnTo>
                    <a:pt x="107" y="102"/>
                  </a:lnTo>
                  <a:close/>
                  <a:moveTo>
                    <a:pt x="92" y="96"/>
                  </a:moveTo>
                  <a:cubicBezTo>
                    <a:pt x="74" y="111"/>
                    <a:pt x="48" y="109"/>
                    <a:pt x="32" y="91"/>
                  </a:cubicBezTo>
                  <a:cubicBezTo>
                    <a:pt x="17" y="74"/>
                    <a:pt x="19" y="47"/>
                    <a:pt x="36" y="32"/>
                  </a:cubicBezTo>
                  <a:cubicBezTo>
                    <a:pt x="54" y="17"/>
                    <a:pt x="80" y="19"/>
                    <a:pt x="96" y="36"/>
                  </a:cubicBezTo>
                  <a:cubicBezTo>
                    <a:pt x="111" y="54"/>
                    <a:pt x="109" y="80"/>
                    <a:pt x="92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7160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9" y="1926818"/>
            <a:ext cx="8569202" cy="4931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8" y="342105"/>
            <a:ext cx="4300061" cy="7775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 данных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0428" y="3413953"/>
            <a:ext cx="6600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Сайт «Открытые данные Томской области» (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3"/>
              </a:rPr>
              <a:t>www.tomsk.gov.ru/opendata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822" y="2323429"/>
            <a:ext cx="2352675" cy="742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854" y="2455691"/>
            <a:ext cx="1108188" cy="7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5591110" cy="7268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Технологические ресурсы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3630" y="1905801"/>
            <a:ext cx="5852423" cy="359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MS Excel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Яндекс.Карты</a:t>
            </a:r>
            <a:endParaRPr lang="ru-RU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VBA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41" y="2265207"/>
            <a:ext cx="802638" cy="78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is3-ssl.mzstatic.com/image/thumb/Purple125/v4/04/be/0d/04be0d58-2a22-6e3e-0ce6-d397595e2e11/source/512x512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9" b="92773" l="4297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24" y="3051465"/>
            <a:ext cx="1393968" cy="139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eatherror.ru/wp-content/uploads/2013/09/logo-v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11" t="14629" r="30112" b="48080"/>
          <a:stretch/>
        </p:blipFill>
        <p:spPr bwMode="auto">
          <a:xfrm>
            <a:off x="2500604" y="4482567"/>
            <a:ext cx="1810139" cy="10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9529" y="2036153"/>
            <a:ext cx="4336503" cy="3533206"/>
          </a:xfrm>
          <a:prstGeom prst="rect">
            <a:avLst/>
          </a:prstGeom>
          <a:effectLst>
            <a:outerShdw blurRad="381000" dist="152400" dir="2400000" sx="99000" sy="99000" algn="tl" rotWithShape="0">
              <a:prstClr val="black">
                <a:alpha val="21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5804" y="2239807"/>
            <a:ext cx="2707065" cy="2383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7763" y="2265207"/>
            <a:ext cx="1404142" cy="235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bandicam 2018-10-27 05-36-37-30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5021" y="-403271"/>
            <a:ext cx="6233374" cy="7124746"/>
          </a:xfrm>
        </p:spPr>
      </p:pic>
    </p:spTree>
    <p:extLst>
      <p:ext uri="{BB962C8B-B14F-4D97-AF65-F5344CB8AC3E}">
        <p14:creationId xmlns:p14="http://schemas.microsoft.com/office/powerpoint/2010/main" val="29073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CC18"/>
      </a:accent1>
      <a:accent2>
        <a:srgbClr val="00B050"/>
      </a:accent2>
      <a:accent3>
        <a:srgbClr val="757070"/>
      </a:accent3>
      <a:accent4>
        <a:srgbClr val="AEABAB"/>
      </a:accent4>
      <a:accent5>
        <a:srgbClr val="D0CECE"/>
      </a:accent5>
      <a:accent6>
        <a:srgbClr val="D8D8D8"/>
      </a:accent6>
      <a:hlink>
        <a:srgbClr val="7F7F7F"/>
      </a:hlink>
      <a:folHlink>
        <a:srgbClr val="538135"/>
      </a:folHlink>
    </a:clrScheme>
    <a:fontScheme name="Custom 6">
      <a:majorFont>
        <a:latin typeface="Nunito Sans Bol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144</Words>
  <Application>Microsoft Office PowerPoint</Application>
  <PresentationFormat>Произвольный</PresentationFormat>
  <Paragraphs>36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Tom Best Home</vt:lpstr>
      <vt:lpstr>Проблема</vt:lpstr>
      <vt:lpstr>Презентация PowerPoint</vt:lpstr>
      <vt:lpstr>Целевая аудитория</vt:lpstr>
      <vt:lpstr>Задачи</vt:lpstr>
      <vt:lpstr>Решение</vt:lpstr>
      <vt:lpstr>Источники данных</vt:lpstr>
      <vt:lpstr>Технологические 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TheCreative</dc:creator>
  <cp:lastModifiedBy>Анна Дмитриевна Сторчак</cp:lastModifiedBy>
  <cp:revision>85</cp:revision>
  <dcterms:created xsi:type="dcterms:W3CDTF">2017-10-01T10:28:27Z</dcterms:created>
  <dcterms:modified xsi:type="dcterms:W3CDTF">2018-11-06T01:50:58Z</dcterms:modified>
</cp:coreProperties>
</file>